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8"/>
  </p:notesMasterIdLst>
  <p:sldIdLst>
    <p:sldId id="256" r:id="rId3"/>
    <p:sldId id="258" r:id="rId4"/>
    <p:sldId id="259" r:id="rId5"/>
    <p:sldId id="277" r:id="rId6"/>
    <p:sldId id="305" r:id="rId7"/>
    <p:sldId id="278" r:id="rId8"/>
    <p:sldId id="284" r:id="rId9"/>
    <p:sldId id="280" r:id="rId10"/>
    <p:sldId id="309" r:id="rId11"/>
    <p:sldId id="307" r:id="rId12"/>
    <p:sldId id="281" r:id="rId13"/>
    <p:sldId id="288" r:id="rId14"/>
    <p:sldId id="286" r:id="rId15"/>
    <p:sldId id="287" r:id="rId16"/>
    <p:sldId id="289" r:id="rId17"/>
    <p:sldId id="290" r:id="rId18"/>
    <p:sldId id="291" r:id="rId19"/>
    <p:sldId id="292" r:id="rId20"/>
    <p:sldId id="293" r:id="rId21"/>
    <p:sldId id="294" r:id="rId22"/>
    <p:sldId id="298" r:id="rId23"/>
    <p:sldId id="296" r:id="rId24"/>
    <p:sldId id="300" r:id="rId25"/>
    <p:sldId id="301" r:id="rId26"/>
    <p:sldId id="31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426168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082d4dfb3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082d4dfb3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82d4dfb36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g2082d4dfb36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082d4dfb36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g2082d4dfb36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bigbasket.com/pd/10000297/fresho-watermelon-striped-large-1-pc/?nc=l3category&amp;t_pos_sec=1&amp;t_pos_item=11&amp;t_s=Watermelon+-+Striped,+Large" TargetMode="External"/><Relationship Id="rId2" Type="http://schemas.openxmlformats.org/officeDocument/2006/relationships/hyperlink" Target="https://www.bigbasket.com/pd/40105338/fresho-mosambi-economy-3-kg/?nc=l3category&amp;t_pos_sec=1&amp;t_pos_item=7&amp;t_s=Mosambi+-+Economy+(Loose)" TargetMode="Externa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www.bigbasket.com/pc/fruits-vegetables/fresh-fruits/kiwi-melon-citrus-fruit/?z=MzE0OTkyNTYxNQ&amp;utm_source=bbblog&amp;utm_medium=cpc&amp;utm_campaign=blog-citrus-fruits_04th-dec20_kiwi-melon-citrus-fruit&amp;_branch_match_id=1417434832895036629&amp;_branch_referrer=H4sIAAAAAAAAA8soKSkottLXz9FLykxPSizOTi3RS87P1U8pqzArzwxMCk9Ksq8rSk1LLSrKzEuPTyrKLy9OLbJ1zijKz00FAEjkntY9AAAA" TargetMode="External"/><Relationship Id="rId2" Type="http://schemas.openxmlformats.org/officeDocument/2006/relationships/hyperlink" Target="https://www.bigbasket.com/pd/40319259/fresho-orange-imported-2-pcs/?nc=l3category&amp;t_pos_sec=1&amp;t_pos_item=9&amp;t_s=Orange+-+Imported" TargetMode="Externa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hyperlink" Target="https://blinkit.com/" TargetMode="External"/><Relationship Id="rId3" Type="http://schemas.openxmlformats.org/officeDocument/2006/relationships/hyperlink" Target="https://www.semrush.com/analytics/keywordoverview/?db=in&amp;q=stationery%20shop%20near%20me&amp;currency=usd" TargetMode="External"/><Relationship Id="rId7" Type="http://schemas.openxmlformats.org/officeDocument/2006/relationships/hyperlink" Target="https://www.semrush.com/analytics/keywordoverview/?db=in&amp;currency=usd&amp;q=hd%20hub" TargetMode="External"/><Relationship Id="rId12" Type="http://schemas.openxmlformats.org/officeDocument/2006/relationships/image" Target="../media/image2.png"/><Relationship Id="rId2" Type="http://schemas.openxmlformats.org/officeDocument/2006/relationships/hyperlink" Target="https://www.semrush.com/analytics/keywordoverview/?db=in&amp;q=grocery%20store&amp;currency=usd" TargetMode="External"/><Relationship Id="rId1" Type="http://schemas.openxmlformats.org/officeDocument/2006/relationships/slideLayout" Target="../slideLayouts/slideLayout13.xml"/><Relationship Id="rId6" Type="http://schemas.openxmlformats.org/officeDocument/2006/relationships/hyperlink" Target="https://www.semrush.com/analytics/keywordoverview/?db=in&amp;currency=usd&amp;q=restaurants" TargetMode="External"/><Relationship Id="rId11" Type="http://schemas.openxmlformats.org/officeDocument/2006/relationships/hyperlink" Target="https://www.semrush.com/analytics/keywordoverview/?db=in&amp;currency=usd&amp;q=coffee" TargetMode="External"/><Relationship Id="rId5" Type="http://schemas.openxmlformats.org/officeDocument/2006/relationships/hyperlink" Target="https://www.semrush.com/analytics/keywordoverview/?db=in&amp;currency=usd&amp;q=restaurants%20near%20me" TargetMode="External"/><Relationship Id="rId10" Type="http://schemas.openxmlformats.org/officeDocument/2006/relationships/hyperlink" Target="https://www.semrush.com/analytics/keywordoverview/?db=in&amp;currency=usd&amp;q=decathlon" TargetMode="External"/><Relationship Id="rId4" Type="http://schemas.openxmlformats.org/officeDocument/2006/relationships/hyperlink" Target="https://www.semrush.com/analytics/keywordoverview/?db=in&amp;q=grocery&amp;currency=usd" TargetMode="External"/><Relationship Id="rId9" Type="http://schemas.openxmlformats.org/officeDocument/2006/relationships/hyperlink" Target="https://www.semrush.com/analytics/keywordoverview/?db=in&amp;currency=usd&amp;q=india%20map"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1118706" y="735162"/>
            <a:ext cx="7131675" cy="3535501"/>
          </a:xfrm>
          <a:custGeom>
            <a:avLst/>
            <a:gdLst/>
            <a:ahLst/>
            <a:cxnLst/>
            <a:rect l="l" t="t" r="r" b="b"/>
            <a:pathLst>
              <a:path w="1779497" h="758358" extrusionOk="0">
                <a:moveTo>
                  <a:pt x="1655036" y="758358"/>
                </a:moveTo>
                <a:lnTo>
                  <a:pt x="124460" y="758358"/>
                </a:lnTo>
                <a:cubicBezTo>
                  <a:pt x="55880" y="758358"/>
                  <a:pt x="0" y="702478"/>
                  <a:pt x="0" y="633898"/>
                </a:cubicBezTo>
                <a:lnTo>
                  <a:pt x="0" y="124460"/>
                </a:lnTo>
                <a:cubicBezTo>
                  <a:pt x="0" y="55880"/>
                  <a:pt x="55880" y="0"/>
                  <a:pt x="124460" y="0"/>
                </a:cubicBezTo>
                <a:lnTo>
                  <a:pt x="1655037" y="0"/>
                </a:lnTo>
                <a:cubicBezTo>
                  <a:pt x="1723616" y="0"/>
                  <a:pt x="1779497" y="55880"/>
                  <a:pt x="1779497" y="124460"/>
                </a:cubicBezTo>
                <a:lnTo>
                  <a:pt x="1779497" y="633898"/>
                </a:lnTo>
                <a:cubicBezTo>
                  <a:pt x="1779497" y="702478"/>
                  <a:pt x="1723616" y="758358"/>
                  <a:pt x="1655037" y="758358"/>
                </a:cubicBezTo>
                <a:close/>
              </a:path>
            </a:pathLst>
          </a:custGeom>
          <a:solidFill>
            <a:srgbClr val="000000"/>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0" name="Google Shape;130;p25"/>
          <p:cNvSpPr txBox="1"/>
          <p:nvPr/>
        </p:nvSpPr>
        <p:spPr>
          <a:xfrm>
            <a:off x="1641764" y="2829331"/>
            <a:ext cx="5949436" cy="646331"/>
          </a:xfrm>
          <a:prstGeom prst="rect">
            <a:avLst/>
          </a:prstGeom>
          <a:noFill/>
          <a:ln>
            <a:noFill/>
          </a:ln>
        </p:spPr>
        <p:txBody>
          <a:bodyPr spcFirstLastPara="1" wrap="square" lIns="0" tIns="0" rIns="0" bIns="0" anchor="t" anchorCtr="0">
            <a:spAutoFit/>
          </a:bodyPr>
          <a:lstStyle/>
          <a:p>
            <a:pPr lvl="0" algn="ctr">
              <a:lnSpc>
                <a:spcPct val="140000"/>
              </a:lnSpc>
            </a:pPr>
            <a:r>
              <a:rPr lang="en-IN" sz="3000" dirty="0" smtClean="0">
                <a:solidFill>
                  <a:srgbClr val="FFFFFF"/>
                </a:solidFill>
                <a:latin typeface="Poppins"/>
                <a:ea typeface="Poppins"/>
                <a:cs typeface="Poppins"/>
                <a:sym typeface="Poppins"/>
              </a:rPr>
              <a:t>SEO </a:t>
            </a:r>
            <a:r>
              <a:rPr lang="en-IN" sz="3000" dirty="0">
                <a:solidFill>
                  <a:srgbClr val="FFFFFF"/>
                </a:solidFill>
                <a:latin typeface="Poppins"/>
                <a:ea typeface="Poppins"/>
                <a:cs typeface="Poppins"/>
                <a:sym typeface="Poppins"/>
              </a:rPr>
              <a:t>F</a:t>
            </a:r>
            <a:r>
              <a:rPr lang="en-IN" sz="3000" dirty="0" smtClean="0">
                <a:solidFill>
                  <a:srgbClr val="FFFFFF"/>
                </a:solidFill>
                <a:latin typeface="Poppins"/>
                <a:ea typeface="Poppins"/>
                <a:cs typeface="Poppins"/>
                <a:sym typeface="Poppins"/>
              </a:rPr>
              <a:t>low Chart Strategy for </a:t>
            </a:r>
            <a:r>
              <a:rPr lang="en-IN" sz="3000" dirty="0" err="1" smtClean="0">
                <a:solidFill>
                  <a:srgbClr val="FFFFFF"/>
                </a:solidFill>
                <a:latin typeface="Poppins"/>
                <a:ea typeface="Poppins"/>
                <a:cs typeface="Poppins"/>
                <a:sym typeface="Poppins"/>
              </a:rPr>
              <a:t>Flinkit</a:t>
            </a:r>
            <a:r>
              <a:rPr lang="en-IN" sz="3000" dirty="0" smtClean="0">
                <a:solidFill>
                  <a:srgbClr val="FFFFFF"/>
                </a:solidFill>
                <a:latin typeface="Poppins"/>
                <a:ea typeface="Poppins"/>
                <a:cs typeface="Poppins"/>
                <a:sym typeface="Poppins"/>
              </a:rPr>
              <a:t> </a:t>
            </a:r>
            <a:endParaRPr sz="3000" dirty="0"/>
          </a:p>
        </p:txBody>
      </p:sp>
      <p:pic>
        <p:nvPicPr>
          <p:cNvPr id="132" name="Google Shape;132;p25"/>
          <p:cNvPicPr preferRelativeResize="0"/>
          <p:nvPr/>
        </p:nvPicPr>
        <p:blipFill>
          <a:blip r:embed="rId3">
            <a:alphaModFix/>
          </a:blip>
          <a:stretch>
            <a:fillRect/>
          </a:stretch>
        </p:blipFill>
        <p:spPr>
          <a:xfrm>
            <a:off x="7591200" y="4355950"/>
            <a:ext cx="1172375" cy="436174"/>
          </a:xfrm>
          <a:prstGeom prst="rect">
            <a:avLst/>
          </a:prstGeom>
          <a:noFill/>
          <a:ln>
            <a:noFill/>
          </a:ln>
        </p:spPr>
      </p:pic>
      <p:pic>
        <p:nvPicPr>
          <p:cNvPr id="1028" name="Picture 4" descr="C:\Users\DELL\Desktop\flinki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391" y="1240099"/>
            <a:ext cx="5498304" cy="1345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46577" y="106231"/>
            <a:ext cx="3912660" cy="365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CONTENT STRUCTURE PRODUCT PAGE</a:t>
            </a:r>
            <a:endParaRPr lang="en-IN" b="1" dirty="0"/>
          </a:p>
        </p:txBody>
      </p:sp>
      <p:pic>
        <p:nvPicPr>
          <p:cNvPr id="4"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96" y="106231"/>
            <a:ext cx="1385453" cy="3391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LL\Desktop\product 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953" y="848590"/>
            <a:ext cx="7334538" cy="35155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4094" y="897564"/>
            <a:ext cx="940859" cy="3108543"/>
          </a:xfrm>
          <a:prstGeom prst="rect">
            <a:avLst/>
          </a:prstGeom>
          <a:noFill/>
        </p:spPr>
        <p:txBody>
          <a:bodyPr wrap="square" rtlCol="0">
            <a:spAutoFit/>
          </a:bodyPr>
          <a:lstStyle/>
          <a:p>
            <a:r>
              <a:rPr lang="en-US" dirty="0" smtClean="0"/>
              <a:t>H2 Tag</a:t>
            </a:r>
          </a:p>
          <a:p>
            <a:endParaRPr lang="en-US" dirty="0"/>
          </a:p>
          <a:p>
            <a:r>
              <a:rPr lang="en-US" dirty="0" smtClean="0"/>
              <a:t>H3 </a:t>
            </a:r>
            <a:r>
              <a:rPr lang="en-US" dirty="0"/>
              <a:t>Tag</a:t>
            </a:r>
          </a:p>
          <a:p>
            <a:endParaRPr lang="en-US" dirty="0" smtClean="0"/>
          </a:p>
          <a:p>
            <a:r>
              <a:rPr lang="en-US" dirty="0" smtClean="0"/>
              <a:t>H4 </a:t>
            </a:r>
            <a:r>
              <a:rPr lang="en-US" dirty="0"/>
              <a:t>Tag</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IN" dirty="0"/>
          </a:p>
        </p:txBody>
      </p:sp>
      <p:cxnSp>
        <p:nvCxnSpPr>
          <p:cNvPr id="10" name="Straight Arrow Connector 9"/>
          <p:cNvCxnSpPr/>
          <p:nvPr/>
        </p:nvCxnSpPr>
        <p:spPr>
          <a:xfrm flipV="1">
            <a:off x="1080651" y="1061846"/>
            <a:ext cx="31934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80651" y="1534875"/>
            <a:ext cx="3539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080651" y="1957438"/>
            <a:ext cx="31934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51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4236" y="748146"/>
            <a:ext cx="7876309" cy="3539430"/>
          </a:xfrm>
          <a:prstGeom prst="rect">
            <a:avLst/>
          </a:prstGeom>
          <a:noFill/>
        </p:spPr>
        <p:txBody>
          <a:bodyPr wrap="square" rtlCol="0">
            <a:spAutoFit/>
          </a:bodyPr>
          <a:lstStyle/>
          <a:p>
            <a:r>
              <a:rPr lang="en-US" b="1" dirty="0" smtClean="0"/>
              <a:t>Product Image </a:t>
            </a:r>
            <a:r>
              <a:rPr lang="en-US" b="1" dirty="0"/>
              <a:t>Optimization:- </a:t>
            </a:r>
            <a:r>
              <a:rPr lang="en-IN" dirty="0"/>
              <a:t>Be sure to use high-resolution images and include multiple images from different angles. And add close-up images to highlight important aspects of the product.</a:t>
            </a:r>
          </a:p>
          <a:p>
            <a:r>
              <a:rPr lang="en-US" dirty="0"/>
              <a:t>And complete image tag like ALT, Title, and meta description tag with primary keyword</a:t>
            </a:r>
            <a:r>
              <a:rPr lang="en-US" dirty="0" smtClean="0"/>
              <a:t>.</a:t>
            </a:r>
          </a:p>
          <a:p>
            <a:endParaRPr lang="en-US" dirty="0" smtClean="0"/>
          </a:p>
          <a:p>
            <a:r>
              <a:rPr lang="en-US" b="1" dirty="0" smtClean="0"/>
              <a:t>ALT Tag:- </a:t>
            </a:r>
            <a:r>
              <a:rPr lang="en-IN" dirty="0" smtClean="0"/>
              <a:t>Buttermilk &amp; </a:t>
            </a:r>
            <a:r>
              <a:rPr lang="en-IN" dirty="0" err="1" smtClean="0"/>
              <a:t>lassi</a:t>
            </a:r>
            <a:endParaRPr lang="en-US" dirty="0" smtClean="0"/>
          </a:p>
          <a:p>
            <a:r>
              <a:rPr lang="en-US" b="1" dirty="0" smtClean="0"/>
              <a:t>Title Tag:- </a:t>
            </a:r>
            <a:r>
              <a:rPr lang="en-US" dirty="0" smtClean="0"/>
              <a:t>Dairy Product </a:t>
            </a:r>
            <a:r>
              <a:rPr lang="en-IN" dirty="0"/>
              <a:t>Buttermilk &amp; </a:t>
            </a:r>
            <a:r>
              <a:rPr lang="en-IN" dirty="0" err="1"/>
              <a:t>lassi</a:t>
            </a:r>
            <a:endParaRPr lang="en-US" dirty="0" smtClean="0"/>
          </a:p>
          <a:p>
            <a:r>
              <a:rPr lang="en-US" b="1" dirty="0" smtClean="0"/>
              <a:t>Meta Description:-</a:t>
            </a:r>
            <a:r>
              <a:rPr lang="en-IN" b="1" dirty="0"/>
              <a:t> </a:t>
            </a:r>
            <a:r>
              <a:rPr lang="en-IN" dirty="0"/>
              <a:t>Discover the refreshing world of buttermilk and </a:t>
            </a:r>
            <a:r>
              <a:rPr lang="en-IN" dirty="0" err="1"/>
              <a:t>lassi</a:t>
            </a:r>
            <a:r>
              <a:rPr lang="en-IN" dirty="0"/>
              <a:t>, two delightful dairy products that not only tantalize your taste buds but also offer numerous health benefits</a:t>
            </a:r>
            <a:r>
              <a:rPr lang="en-IN" dirty="0" smtClean="0"/>
              <a:t>.</a:t>
            </a:r>
            <a:r>
              <a:rPr lang="en-IN" dirty="0"/>
              <a:t> the cultural significance of these traditional drinks in our comprehensive guide to buttermilk and </a:t>
            </a:r>
            <a:r>
              <a:rPr lang="en-IN" dirty="0" err="1"/>
              <a:t>lassi</a:t>
            </a:r>
            <a:r>
              <a:rPr lang="en-IN" dirty="0"/>
              <a:t>.</a:t>
            </a:r>
            <a:endParaRPr lang="en-US" dirty="0" smtClean="0"/>
          </a:p>
          <a:p>
            <a:endParaRPr lang="en-US" b="1" dirty="0" smtClean="0"/>
          </a:p>
          <a:p>
            <a:r>
              <a:rPr lang="en-IN" b="1" dirty="0" smtClean="0"/>
              <a:t>Canonical tag</a:t>
            </a:r>
            <a:r>
              <a:rPr lang="en-IN" dirty="0" smtClean="0"/>
              <a:t>:-Canonical </a:t>
            </a:r>
            <a:r>
              <a:rPr lang="en-IN" dirty="0"/>
              <a:t>tags to tell search engines which is the </a:t>
            </a:r>
            <a:r>
              <a:rPr lang="en-IN" dirty="0" smtClean="0"/>
              <a:t>original page.</a:t>
            </a:r>
            <a:endParaRPr lang="en-IN" dirty="0"/>
          </a:p>
          <a:p>
            <a:endParaRPr lang="en-IN" b="1" dirty="0" smtClean="0"/>
          </a:p>
          <a:p>
            <a:r>
              <a:rPr lang="en-IN" b="1" dirty="0" smtClean="0"/>
              <a:t>&lt;</a:t>
            </a:r>
            <a:r>
              <a:rPr lang="en-IN" b="1" dirty="0"/>
              <a:t>link </a:t>
            </a:r>
            <a:r>
              <a:rPr lang="en-IN" b="1" dirty="0" err="1"/>
              <a:t>rel</a:t>
            </a:r>
            <a:r>
              <a:rPr lang="en-IN" b="1" dirty="0"/>
              <a:t>="</a:t>
            </a:r>
            <a:r>
              <a:rPr lang="en-IN" b="1" dirty="0" smtClean="0"/>
              <a:t>canonical“ </a:t>
            </a:r>
            <a:r>
              <a:rPr lang="en-IN" b="1" dirty="0" err="1" smtClean="0"/>
              <a:t>href</a:t>
            </a:r>
            <a:r>
              <a:rPr lang="en-IN" b="1" dirty="0" smtClean="0"/>
              <a:t>=“https://www.flinkit.com/home/category/subcategory/buttermilk_lassi.html"/&gt;</a:t>
            </a:r>
            <a:endParaRPr lang="en-US" dirty="0"/>
          </a:p>
          <a:p>
            <a:endParaRPr lang="en-IN" dirty="0"/>
          </a:p>
        </p:txBody>
      </p:sp>
      <p:pic>
        <p:nvPicPr>
          <p:cNvPr id="5"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46" y="156754"/>
            <a:ext cx="1385453" cy="33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885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5245" y="696191"/>
            <a:ext cx="8333510" cy="3754874"/>
          </a:xfrm>
          <a:prstGeom prst="rect">
            <a:avLst/>
          </a:prstGeom>
        </p:spPr>
        <p:txBody>
          <a:bodyPr wrap="square">
            <a:spAutoFit/>
          </a:bodyPr>
          <a:lstStyle/>
          <a:p>
            <a:endParaRPr lang="en-IN" b="1" dirty="0" smtClean="0"/>
          </a:p>
          <a:p>
            <a:r>
              <a:rPr lang="en-IN" b="1" dirty="0" smtClean="0"/>
              <a:t>UI &amp; UX :- </a:t>
            </a:r>
            <a:r>
              <a:rPr lang="en-IN" dirty="0" smtClean="0"/>
              <a:t>Unique </a:t>
            </a:r>
            <a:r>
              <a:rPr lang="en-IN" dirty="0"/>
              <a:t>product images for each variant. This improves user experience by showing what your the variant looks like and also creates additional content </a:t>
            </a:r>
            <a:r>
              <a:rPr lang="en-IN" dirty="0" smtClean="0"/>
              <a:t>that can </a:t>
            </a:r>
            <a:r>
              <a:rPr lang="en-IN" dirty="0"/>
              <a:t>be indexed by search engines.</a:t>
            </a:r>
          </a:p>
          <a:p>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IN" dirty="0" smtClean="0"/>
          </a:p>
          <a:p>
            <a:endParaRPr lang="en-IN" dirty="0"/>
          </a:p>
        </p:txBody>
      </p:sp>
      <p:sp>
        <p:nvSpPr>
          <p:cNvPr id="5" name="Rectangle 4"/>
          <p:cNvSpPr/>
          <p:nvPr/>
        </p:nvSpPr>
        <p:spPr>
          <a:xfrm>
            <a:off x="3418607" y="2465906"/>
            <a:ext cx="5320147" cy="1169551"/>
          </a:xfrm>
          <a:prstGeom prst="rect">
            <a:avLst/>
          </a:prstGeom>
        </p:spPr>
        <p:txBody>
          <a:bodyPr wrap="square">
            <a:spAutoFit/>
          </a:bodyPr>
          <a:lstStyle/>
          <a:p>
            <a:r>
              <a:rPr lang="en-IN" b="1" dirty="0" smtClean="0"/>
              <a:t>Include </a:t>
            </a:r>
            <a:r>
              <a:rPr lang="en-IN" b="1" dirty="0"/>
              <a:t>essential elements like pricing and reviews</a:t>
            </a:r>
          </a:p>
          <a:p>
            <a:r>
              <a:rPr lang="en-IN" dirty="0"/>
              <a:t>Most shoppers look for information like pricing, availability, star ratings, and reviews. These are </a:t>
            </a:r>
            <a:r>
              <a:rPr lang="en-IN" dirty="0" smtClean="0"/>
              <a:t>essential </a:t>
            </a:r>
            <a:r>
              <a:rPr lang="en-IN" dirty="0"/>
              <a:t>elements that guide their decision. Without them, it’s easy for users to bounce which hurts SEO.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27" y="1209359"/>
            <a:ext cx="2311544" cy="240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67791" y="1652155"/>
            <a:ext cx="184731" cy="307777"/>
          </a:xfrm>
          <a:prstGeom prst="rect">
            <a:avLst/>
          </a:prstGeom>
          <a:noFill/>
        </p:spPr>
        <p:txBody>
          <a:bodyPr wrap="none" rtlCol="0">
            <a:spAutoFit/>
          </a:bodyPr>
          <a:lstStyle/>
          <a:p>
            <a:endParaRPr lang="en-IN" dirty="0"/>
          </a:p>
        </p:txBody>
      </p:sp>
      <p:sp>
        <p:nvSpPr>
          <p:cNvPr id="7" name="TextBox 6"/>
          <p:cNvSpPr txBox="1"/>
          <p:nvPr/>
        </p:nvSpPr>
        <p:spPr>
          <a:xfrm>
            <a:off x="3418608" y="1436711"/>
            <a:ext cx="4114801" cy="738664"/>
          </a:xfrm>
          <a:prstGeom prst="rect">
            <a:avLst/>
          </a:prstGeom>
          <a:noFill/>
        </p:spPr>
        <p:txBody>
          <a:bodyPr wrap="square" rtlCol="0">
            <a:spAutoFit/>
          </a:bodyPr>
          <a:lstStyle/>
          <a:p>
            <a:r>
              <a:rPr lang="en-IN" dirty="0"/>
              <a:t>Avoid duplicating content between variants. Only the truly unique details, like the variant name and images, should differ.</a:t>
            </a:r>
            <a:r>
              <a:rPr lang="en-US" b="1" dirty="0"/>
              <a:t> </a:t>
            </a:r>
            <a:endParaRPr lang="en-IN" dirty="0"/>
          </a:p>
        </p:txBody>
      </p:sp>
    </p:spTree>
    <p:extLst>
      <p:ext uri="{BB962C8B-B14F-4D97-AF65-F5344CB8AC3E}">
        <p14:creationId xmlns:p14="http://schemas.microsoft.com/office/powerpoint/2010/main" val="2678055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DELL\Desktop\w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93" y="1881188"/>
            <a:ext cx="8536998" cy="127614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DELL\Desktop\ra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92" y="550717"/>
            <a:ext cx="8954799" cy="43745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DELL\Desktop\flinki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28" y="106231"/>
            <a:ext cx="1385453" cy="33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3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DELL\Desktop\w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7636"/>
            <a:ext cx="8848725" cy="1322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81448" y="571198"/>
            <a:ext cx="1991588" cy="307777"/>
          </a:xfrm>
          <a:prstGeom prst="rect">
            <a:avLst/>
          </a:prstGeom>
          <a:noFill/>
        </p:spPr>
        <p:txBody>
          <a:bodyPr wrap="square" rtlCol="0">
            <a:spAutoFit/>
          </a:bodyPr>
          <a:lstStyle/>
          <a:p>
            <a:r>
              <a:rPr lang="en-US" b="1" dirty="0" smtClean="0"/>
              <a:t>Why Choose </a:t>
            </a:r>
            <a:r>
              <a:rPr lang="en-US" b="1" dirty="0" err="1" smtClean="0"/>
              <a:t>Flinkit</a:t>
            </a:r>
            <a:r>
              <a:rPr lang="en-US" b="1" dirty="0" smtClean="0"/>
              <a:t> ?</a:t>
            </a:r>
            <a:endParaRPr lang="en-IN" b="1" dirty="0"/>
          </a:p>
        </p:txBody>
      </p:sp>
      <p:pic>
        <p:nvPicPr>
          <p:cNvPr id="9" name="Picture 2" descr="C:\Users\DELL\Desktop\flink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7" y="106231"/>
            <a:ext cx="1385453" cy="33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02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0884" y="850810"/>
            <a:ext cx="7958880" cy="4185761"/>
          </a:xfrm>
          <a:prstGeom prst="rect">
            <a:avLst/>
          </a:prstGeom>
        </p:spPr>
        <p:txBody>
          <a:bodyPr wrap="square">
            <a:spAutoFit/>
          </a:bodyPr>
          <a:lstStyle/>
          <a:p>
            <a:pPr fontAlgn="base"/>
            <a:r>
              <a:rPr lang="en-IN" b="1" dirty="0" smtClean="0"/>
              <a:t>Category:- </a:t>
            </a:r>
            <a:r>
              <a:rPr lang="en-IN" dirty="0" smtClean="0"/>
              <a:t>Immunity Boosters </a:t>
            </a:r>
            <a:r>
              <a:rPr lang="en-IN" dirty="0"/>
              <a:t>Fruits </a:t>
            </a:r>
            <a:endParaRPr lang="en-IN" dirty="0" smtClean="0"/>
          </a:p>
          <a:p>
            <a:pPr fontAlgn="base"/>
            <a:r>
              <a:rPr lang="en-US" b="1" dirty="0" smtClean="0"/>
              <a:t> </a:t>
            </a:r>
          </a:p>
          <a:p>
            <a:pPr fontAlgn="base"/>
            <a:r>
              <a:rPr lang="en-US" b="1" dirty="0" smtClean="0"/>
              <a:t>Topic:- </a:t>
            </a:r>
            <a:r>
              <a:rPr lang="en-IN" dirty="0"/>
              <a:t>Summer </a:t>
            </a:r>
            <a:r>
              <a:rPr lang="en-IN" dirty="0" smtClean="0"/>
              <a:t>Healthy fruits.</a:t>
            </a:r>
          </a:p>
          <a:p>
            <a:pPr fontAlgn="base"/>
            <a:endParaRPr lang="en-US" b="1" dirty="0"/>
          </a:p>
          <a:p>
            <a:pPr fontAlgn="base"/>
            <a:r>
              <a:rPr lang="en-US" b="1" dirty="0" smtClean="0"/>
              <a:t>Content Structure for blog page</a:t>
            </a:r>
          </a:p>
          <a:p>
            <a:pPr fontAlgn="base"/>
            <a:endParaRPr lang="en-IN" b="1" dirty="0"/>
          </a:p>
          <a:p>
            <a:pPr fontAlgn="base"/>
            <a:r>
              <a:rPr lang="en-IN" b="1" dirty="0" smtClean="0"/>
              <a:t>Title:- </a:t>
            </a:r>
            <a:r>
              <a:rPr lang="en-IN" b="1" dirty="0"/>
              <a:t>Top Refreshing and Healthy Fruits to Enjoy This Summer</a:t>
            </a:r>
            <a:r>
              <a:rPr lang="en-IN" b="1" dirty="0" smtClean="0"/>
              <a:t>.</a:t>
            </a:r>
          </a:p>
          <a:p>
            <a:pPr fontAlgn="base"/>
            <a:endParaRPr lang="en-US" dirty="0"/>
          </a:p>
          <a:p>
            <a:pPr fontAlgn="base"/>
            <a:r>
              <a:rPr lang="en-US" b="1" dirty="0" smtClean="0"/>
              <a:t>Note:-</a:t>
            </a:r>
            <a:r>
              <a:rPr lang="en-US" dirty="0" smtClean="0"/>
              <a:t> </a:t>
            </a:r>
            <a:r>
              <a:rPr lang="en-IN" dirty="0" smtClean="0"/>
              <a:t>A </a:t>
            </a:r>
            <a:r>
              <a:rPr lang="en-IN" dirty="0"/>
              <a:t>catchy title that includes your target keyword and entices </a:t>
            </a:r>
            <a:r>
              <a:rPr lang="en-IN" dirty="0" smtClean="0"/>
              <a:t>readers and length should be 55-65 characters.</a:t>
            </a:r>
          </a:p>
          <a:p>
            <a:pPr fontAlgn="base"/>
            <a:endParaRPr lang="en-US" b="1" dirty="0" smtClean="0"/>
          </a:p>
          <a:p>
            <a:pPr fontAlgn="base"/>
            <a:r>
              <a:rPr lang="en-US" b="1" dirty="0" smtClean="0"/>
              <a:t>Image Optimization:-</a:t>
            </a:r>
            <a:r>
              <a:rPr lang="en-IN" dirty="0" smtClean="0"/>
              <a:t> Unique optimized images for each variant. This improves user experience </a:t>
            </a:r>
            <a:endParaRPr lang="en-US" b="1" dirty="0" smtClean="0"/>
          </a:p>
          <a:p>
            <a:pPr fontAlgn="base"/>
            <a:r>
              <a:rPr lang="en-US" b="1" dirty="0" smtClean="0"/>
              <a:t>Image ALT tag:- </a:t>
            </a:r>
            <a:r>
              <a:rPr lang="en-IN" dirty="0" smtClean="0"/>
              <a:t>Immunity Boosters, citrus fruits</a:t>
            </a:r>
          </a:p>
          <a:p>
            <a:pPr fontAlgn="base"/>
            <a:r>
              <a:rPr lang="en-US" b="1" dirty="0" smtClean="0"/>
              <a:t>Image  Title:- </a:t>
            </a:r>
            <a:r>
              <a:rPr lang="en-IN" dirty="0" smtClean="0"/>
              <a:t>Summer goodness of juicy citrus fruits</a:t>
            </a:r>
          </a:p>
          <a:p>
            <a:pPr fontAlgn="base"/>
            <a:r>
              <a:rPr lang="en-US" b="1" dirty="0" smtClean="0"/>
              <a:t>Meta Description:-</a:t>
            </a:r>
            <a:r>
              <a:rPr lang="en-IN" dirty="0" smtClean="0"/>
              <a:t>Boost your immune system naturally with citrus fruits! Packed with vitamin C, antioxidants, and essential nutrients, these vibrant fruits like oranges, lemons, grapefruits, and limes are perfect for enhancing your health. Discover the incredible benefits of citrus fruits, delicious recipes to incorporate them into your diet, and tips for maximizing their immunity-boosting properties. Stay healthy and vibrant with nature's refreshing immune boosters!</a:t>
            </a:r>
          </a:p>
        </p:txBody>
      </p:sp>
      <p:sp>
        <p:nvSpPr>
          <p:cNvPr id="6" name="Rectangle 5"/>
          <p:cNvSpPr/>
          <p:nvPr/>
        </p:nvSpPr>
        <p:spPr>
          <a:xfrm>
            <a:off x="2446577" y="270655"/>
            <a:ext cx="3912660" cy="365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CONTENT STRUCTURE BLOG PAGE</a:t>
            </a:r>
            <a:endParaRPr lang="en-IN" b="1" dirty="0"/>
          </a:p>
        </p:txBody>
      </p:sp>
    </p:spTree>
    <p:extLst>
      <p:ext uri="{BB962C8B-B14F-4D97-AF65-F5344CB8AC3E}">
        <p14:creationId xmlns:p14="http://schemas.microsoft.com/office/powerpoint/2010/main" val="8659634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DELL\Desktop\oren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91" y="172121"/>
            <a:ext cx="8466268" cy="336553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92217" y="3803804"/>
            <a:ext cx="8679661" cy="954107"/>
          </a:xfrm>
          <a:prstGeom prst="rect">
            <a:avLst/>
          </a:prstGeom>
        </p:spPr>
        <p:txBody>
          <a:bodyPr wrap="square">
            <a:spAutoFit/>
          </a:bodyPr>
          <a:lstStyle/>
          <a:p>
            <a:pPr algn="just"/>
            <a:r>
              <a:rPr lang="en-IN" b="1" dirty="0"/>
              <a:t>Introduction</a:t>
            </a:r>
            <a:r>
              <a:rPr lang="en-IN" b="1" dirty="0" smtClean="0"/>
              <a:t>: </a:t>
            </a:r>
            <a:r>
              <a:rPr lang="en-IN" dirty="0"/>
              <a:t>As the sun blazes and temperatures soar, nature offers us a </a:t>
            </a:r>
            <a:r>
              <a:rPr lang="en-IN" dirty="0" err="1"/>
              <a:t>colorful</a:t>
            </a:r>
            <a:r>
              <a:rPr lang="en-IN" dirty="0"/>
              <a:t>, tangy gift: citrus fruits. Not only are they incredibly refreshing, but they’re also loaded with powerful nutrients that help bolster our immune systems. In a season when hydration and health go hand in hand, citrus fruits like oranges, lemons, limes, and grapefruits truly shine.</a:t>
            </a:r>
          </a:p>
        </p:txBody>
      </p:sp>
    </p:spTree>
    <p:extLst>
      <p:ext uri="{BB962C8B-B14F-4D97-AF65-F5344CB8AC3E}">
        <p14:creationId xmlns:p14="http://schemas.microsoft.com/office/powerpoint/2010/main" val="2481949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0258" y="526852"/>
            <a:ext cx="8412015" cy="4401205"/>
          </a:xfrm>
          <a:prstGeom prst="rect">
            <a:avLst/>
          </a:prstGeom>
        </p:spPr>
        <p:txBody>
          <a:bodyPr wrap="square">
            <a:spAutoFit/>
          </a:bodyPr>
          <a:lstStyle/>
          <a:p>
            <a:r>
              <a:rPr lang="en-IN" b="1" dirty="0"/>
              <a:t>Main Body Content</a:t>
            </a:r>
            <a:r>
              <a:rPr lang="en-IN" b="1" dirty="0" smtClean="0"/>
              <a:t>:</a:t>
            </a:r>
          </a:p>
          <a:p>
            <a:r>
              <a:rPr lang="en-US" b="1" dirty="0" smtClean="0"/>
              <a:t>Note:- include H2,H3 and H4 header tag</a:t>
            </a:r>
            <a:endParaRPr lang="en-IN" b="1" dirty="0" smtClean="0"/>
          </a:p>
          <a:p>
            <a:endParaRPr lang="en-US" b="1" dirty="0" smtClean="0"/>
          </a:p>
          <a:p>
            <a:r>
              <a:rPr lang="en-IN" b="1" dirty="0" smtClean="0"/>
              <a:t>Citrus </a:t>
            </a:r>
            <a:r>
              <a:rPr lang="en-IN" b="1" dirty="0"/>
              <a:t>Fruits: Nature’s Vitamin C </a:t>
            </a:r>
            <a:r>
              <a:rPr lang="en-IN" b="1" dirty="0" smtClean="0"/>
              <a:t>Powerhouses                        H2 Tag </a:t>
            </a:r>
            <a:endParaRPr lang="en-IN" b="1" dirty="0"/>
          </a:p>
          <a:p>
            <a:r>
              <a:rPr lang="en-IN" dirty="0" smtClean="0"/>
              <a:t>One of the most talked-about nutrients for immune health is Vitamin C, and </a:t>
            </a:r>
            <a:r>
              <a:rPr lang="en-IN" dirty="0" smtClean="0">
                <a:hlinkClick r:id="rId2"/>
              </a:rPr>
              <a:t>citrus fruits </a:t>
            </a:r>
            <a:r>
              <a:rPr lang="en-IN" dirty="0" smtClean="0"/>
              <a:t>are packed with it. This essential vitamin plays a crucial role in: Stimulating </a:t>
            </a:r>
            <a:r>
              <a:rPr lang="en-IN" dirty="0"/>
              <a:t>the production of white blood cells</a:t>
            </a:r>
          </a:p>
          <a:p>
            <a:r>
              <a:rPr lang="en-IN" dirty="0"/>
              <a:t>Enhancing the function of skin as a barrier against </a:t>
            </a:r>
            <a:r>
              <a:rPr lang="en-IN" dirty="0" smtClean="0"/>
              <a:t>pathogens Acting </a:t>
            </a:r>
            <a:r>
              <a:rPr lang="en-IN" dirty="0"/>
              <a:t>as a potent antioxidant, protecting against free radical </a:t>
            </a:r>
            <a:r>
              <a:rPr lang="en-IN" dirty="0" smtClean="0"/>
              <a:t>damage Whether </a:t>
            </a:r>
            <a:r>
              <a:rPr lang="en-IN" dirty="0"/>
              <a:t>it’s a chilled glass of lemonade or a slice of grapefruit with breakfast, adding citrus to your daily routine can provide a much-needed </a:t>
            </a:r>
            <a:r>
              <a:rPr lang="en-IN" dirty="0">
                <a:hlinkClick r:id="rId3"/>
              </a:rPr>
              <a:t>immunity boost</a:t>
            </a:r>
            <a:r>
              <a:rPr lang="en-IN" dirty="0"/>
              <a:t>.</a:t>
            </a:r>
          </a:p>
          <a:p>
            <a:r>
              <a:rPr lang="en-IN" b="1" dirty="0"/>
              <a:t>Hydration and Electrolytes: Beating the Summer Heat</a:t>
            </a:r>
          </a:p>
          <a:p>
            <a:r>
              <a:rPr lang="en-IN" dirty="0"/>
              <a:t>Beyond immunity, citrus fruits help keep us hydrated — an essential benefit during hot summer days. Oranges and limes are high in water content and naturally rich in electrolytes like potassium, helping to maintain fluid balance and prevent dehydration.</a:t>
            </a:r>
          </a:p>
          <a:p>
            <a:r>
              <a:rPr lang="en-IN" dirty="0"/>
              <a:t>Try infusing your water with slices of lemon, mint, and cucumber for a hydrating twist that supports digestion and cools you down</a:t>
            </a:r>
            <a:r>
              <a:rPr lang="en-IN" dirty="0" smtClean="0"/>
              <a:t>.</a:t>
            </a:r>
            <a:r>
              <a:rPr lang="en-IN" b="1" dirty="0"/>
              <a:t> </a:t>
            </a:r>
            <a:r>
              <a:rPr lang="en-IN" b="1" dirty="0" smtClean="0"/>
              <a:t>                                                       H4 </a:t>
            </a:r>
            <a:r>
              <a:rPr lang="en-IN" b="1" dirty="0"/>
              <a:t>Tag </a:t>
            </a:r>
            <a:endParaRPr lang="en-IN" dirty="0"/>
          </a:p>
          <a:p>
            <a:r>
              <a:rPr lang="en-IN" b="1" dirty="0"/>
              <a:t>Fighting Inflammation and Promoting Healing</a:t>
            </a:r>
          </a:p>
          <a:p>
            <a:r>
              <a:rPr lang="en-IN" dirty="0"/>
              <a:t>Citrus fruits also contain other immune-supporting compounds such as flavonoids, including hesperidin and </a:t>
            </a:r>
            <a:r>
              <a:rPr lang="en-IN" dirty="0" err="1"/>
              <a:t>quercetin</a:t>
            </a:r>
            <a:r>
              <a:rPr lang="en-IN" dirty="0"/>
              <a:t>, which have anti-inflammatory and antiviral properties. These nutrients not only strengthen your immune response but also promote faster healing and better overall wellness.</a:t>
            </a:r>
          </a:p>
          <a:p>
            <a:endParaRPr lang="en-IN" b="1" dirty="0"/>
          </a:p>
        </p:txBody>
      </p:sp>
      <p:pic>
        <p:nvPicPr>
          <p:cNvPr id="6" name="Picture 2" descr="C:\Users\DELL\Desktop\flinki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H="1">
            <a:off x="4626265" y="1319645"/>
            <a:ext cx="9559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300683" y="3685309"/>
            <a:ext cx="10921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975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199" y="520563"/>
            <a:ext cx="8343901" cy="4616648"/>
          </a:xfrm>
          <a:prstGeom prst="rect">
            <a:avLst/>
          </a:prstGeom>
        </p:spPr>
        <p:txBody>
          <a:bodyPr wrap="square">
            <a:spAutoFit/>
          </a:bodyPr>
          <a:lstStyle/>
          <a:p>
            <a:pPr algn="just"/>
            <a:r>
              <a:rPr lang="en-IN" b="1" dirty="0" smtClean="0"/>
              <a:t>A Burst of Energy and Natural Sweetness</a:t>
            </a:r>
          </a:p>
          <a:p>
            <a:pPr algn="just"/>
            <a:r>
              <a:rPr lang="en-IN" dirty="0" smtClean="0"/>
              <a:t>What’s summer without a pop of bright, tangy </a:t>
            </a:r>
            <a:r>
              <a:rPr lang="en-IN" dirty="0" err="1" smtClean="0"/>
              <a:t>flavor</a:t>
            </a:r>
            <a:r>
              <a:rPr lang="en-IN" dirty="0" smtClean="0"/>
              <a:t>? Citrus fruits offer a naturally sweet and sour taste that’s perfect for energizing your day. Their high </a:t>
            </a:r>
            <a:r>
              <a:rPr lang="en-IN" dirty="0" err="1" smtClean="0"/>
              <a:t>fiber</a:t>
            </a:r>
            <a:r>
              <a:rPr lang="en-IN" dirty="0" smtClean="0"/>
              <a:t> content also helps regulate blood sugar levels and supports digestive health.</a:t>
            </a:r>
          </a:p>
          <a:p>
            <a:pPr algn="just"/>
            <a:r>
              <a:rPr lang="en-IN" dirty="0" smtClean="0"/>
              <a:t>Add orange wedges to salads, squeeze fresh lime over grilled veggies, or enjoy a grapefruit bowl with a drizzle of honey — the options are endless and delicious.</a:t>
            </a:r>
          </a:p>
          <a:p>
            <a:pPr algn="just"/>
            <a:endParaRPr lang="en-US" dirty="0" smtClean="0"/>
          </a:p>
          <a:p>
            <a:pPr algn="just"/>
            <a:r>
              <a:rPr lang="en-IN" b="1" dirty="0" smtClean="0"/>
              <a:t>Quick Tips to Enjoy Citrus in Summer:                     H2 Tag </a:t>
            </a:r>
          </a:p>
          <a:p>
            <a:pPr algn="just"/>
            <a:endParaRPr lang="en-IN" b="1" dirty="0" smtClean="0"/>
          </a:p>
          <a:p>
            <a:pPr marL="285750" indent="-285750" algn="just">
              <a:buFont typeface="Wingdings" pitchFamily="2" charset="2"/>
              <a:buChar char="§"/>
            </a:pPr>
            <a:r>
              <a:rPr lang="en-IN" b="1" dirty="0" smtClean="0"/>
              <a:t>Citrus </a:t>
            </a:r>
            <a:r>
              <a:rPr lang="en-IN" b="1" dirty="0" err="1" smtClean="0"/>
              <a:t>Smoothie</a:t>
            </a:r>
            <a:r>
              <a:rPr lang="en-IN" b="1" dirty="0" smtClean="0"/>
              <a:t>:</a:t>
            </a:r>
            <a:r>
              <a:rPr lang="en-IN" dirty="0" smtClean="0"/>
              <a:t> Blend orange, banana, and a hint of ginger for a zesty immune-boosting </a:t>
            </a:r>
            <a:r>
              <a:rPr lang="en-IN" dirty="0" err="1" smtClean="0"/>
              <a:t>smoothie</a:t>
            </a:r>
            <a:r>
              <a:rPr lang="en-IN" dirty="0" smtClean="0"/>
              <a:t>.</a:t>
            </a:r>
          </a:p>
          <a:p>
            <a:pPr marL="285750" indent="-285750" algn="just">
              <a:buFont typeface="Wingdings" pitchFamily="2" charset="2"/>
              <a:buChar char="§"/>
            </a:pPr>
            <a:r>
              <a:rPr lang="en-IN" b="1" dirty="0" smtClean="0"/>
              <a:t>Citrus Popsicles:</a:t>
            </a:r>
            <a:r>
              <a:rPr lang="en-IN" dirty="0" smtClean="0"/>
              <a:t> Freeze lemon juice, </a:t>
            </a:r>
            <a:r>
              <a:rPr lang="en-IN" dirty="0" smtClean="0">
                <a:hlinkClick r:id="rId2"/>
              </a:rPr>
              <a:t>orange juice</a:t>
            </a:r>
            <a:r>
              <a:rPr lang="en-IN" dirty="0" smtClean="0"/>
              <a:t>, and a bit of honey for a healthy frozen treat.</a:t>
            </a:r>
          </a:p>
          <a:p>
            <a:pPr algn="just"/>
            <a:endParaRPr lang="en-IN" dirty="0" smtClean="0"/>
          </a:p>
          <a:p>
            <a:pPr marL="285750" indent="-285750" algn="just">
              <a:buFont typeface="Wingdings" pitchFamily="2" charset="2"/>
              <a:buChar char="§"/>
            </a:pPr>
            <a:r>
              <a:rPr lang="en-IN" b="1" dirty="0" smtClean="0"/>
              <a:t>Citrus Marinade:</a:t>
            </a:r>
            <a:r>
              <a:rPr lang="en-IN" dirty="0" smtClean="0"/>
              <a:t> Use lemon and lime juice in marinades for fish or chicken — both refreshing and </a:t>
            </a:r>
            <a:r>
              <a:rPr lang="en-IN" dirty="0" err="1" smtClean="0"/>
              <a:t>flavorful</a:t>
            </a:r>
            <a:r>
              <a:rPr lang="en-IN" dirty="0" smtClean="0"/>
              <a:t>.</a:t>
            </a:r>
          </a:p>
          <a:p>
            <a:pPr algn="just"/>
            <a:r>
              <a:rPr lang="en-IN" b="1" dirty="0"/>
              <a:t>Conclusion</a:t>
            </a:r>
            <a:r>
              <a:rPr lang="en-IN" b="1" dirty="0" smtClean="0"/>
              <a:t>:                  H2 </a:t>
            </a:r>
            <a:r>
              <a:rPr lang="en-IN" b="1" dirty="0"/>
              <a:t>Tag </a:t>
            </a:r>
            <a:endParaRPr lang="en-IN" b="1" dirty="0" smtClean="0"/>
          </a:p>
          <a:p>
            <a:pPr algn="just"/>
            <a:r>
              <a:rPr lang="en-IN" dirty="0" smtClean="0"/>
              <a:t>Incorporating </a:t>
            </a:r>
            <a:r>
              <a:rPr lang="en-IN" dirty="0" smtClean="0">
                <a:hlinkClick r:id="rId3"/>
              </a:rPr>
              <a:t>citrus fruits </a:t>
            </a:r>
            <a:r>
              <a:rPr lang="en-IN" dirty="0" smtClean="0"/>
              <a:t>into your summer diet is a delicious way to stay cool, energized, and protected from seasonal bugs. Their juicy tang and immune-enhancing properties make them a must-have for anyone looking to thrive in the heat.</a:t>
            </a:r>
          </a:p>
          <a:p>
            <a:pPr algn="just"/>
            <a:r>
              <a:rPr lang="en-IN" dirty="0" smtClean="0"/>
              <a:t>So the next time you're basking in the summer sun, reach for a citrusy snack — your taste buds and your immune system will thank you!</a:t>
            </a:r>
          </a:p>
        </p:txBody>
      </p:sp>
      <p:pic>
        <p:nvPicPr>
          <p:cNvPr id="11" name="Picture 2" descr="C:\Users\DELL\Desktop\flinkit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4036869" y="2202873"/>
            <a:ext cx="6754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664278" y="3882736"/>
            <a:ext cx="6754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252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file:///C:/Users/DELL/Desktop/naspATI.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171" name="Picture 3" descr="C:\Users\DELL\Desktop\CITRUSFRUI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850" y="786386"/>
            <a:ext cx="2739725" cy="216946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DELL\Desktop\240_F_565933142_Cmkm6hB839Ly9zcTTIB5VnCZn7IPy4V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38" y="3176297"/>
            <a:ext cx="8565861" cy="1378239"/>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7" descr="C:\Users\DELL\Desktop\240_F_1072451697_zuQZQv8RhkhrPF30YfnzCIRWCzwFqF1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71" y="786386"/>
            <a:ext cx="3116379" cy="21301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DELL\Desktop\240_F_958109378_vNXAZ1NUtbvb1oYl7Ss8FXvr8XEynQs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5574" y="786386"/>
            <a:ext cx="2688261" cy="21694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DELL\Desktop\flinkit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619" y="194723"/>
            <a:ext cx="1198417" cy="2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1691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3876502" y="3690851"/>
            <a:ext cx="1443643" cy="450340"/>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US" b="1" dirty="0" smtClean="0">
                <a:solidFill>
                  <a:schemeClr val="bg1"/>
                </a:solidFill>
              </a:rPr>
              <a:t>BLOGS</a:t>
            </a:r>
            <a:endParaRPr b="1" dirty="0">
              <a:solidFill>
                <a:schemeClr val="bg1"/>
              </a:solidFill>
            </a:endParaRPr>
          </a:p>
        </p:txBody>
      </p:sp>
      <p:pic>
        <p:nvPicPr>
          <p:cNvPr id="2050" name="Picture 2" descr="C:\Users\DELL\Desktop\flink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7" y="275805"/>
            <a:ext cx="1385453" cy="33914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45;p27"/>
          <p:cNvSpPr/>
          <p:nvPr/>
        </p:nvSpPr>
        <p:spPr>
          <a:xfrm>
            <a:off x="623454" y="3657746"/>
            <a:ext cx="1704109" cy="474960"/>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US" b="1" dirty="0" smtClean="0">
                <a:solidFill>
                  <a:schemeClr val="bg1"/>
                </a:solidFill>
              </a:rPr>
              <a:t>ALL CATEGORIES</a:t>
            </a:r>
            <a:endParaRPr b="1" dirty="0">
              <a:solidFill>
                <a:schemeClr val="bg1"/>
              </a:solidFill>
            </a:endParaRPr>
          </a:p>
        </p:txBody>
      </p:sp>
      <p:sp>
        <p:nvSpPr>
          <p:cNvPr id="2" name="Rectangle 1"/>
          <p:cNvSpPr/>
          <p:nvPr/>
        </p:nvSpPr>
        <p:spPr>
          <a:xfrm>
            <a:off x="1915393" y="789709"/>
            <a:ext cx="4863148" cy="487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40008"/>
              </a:lnSpc>
            </a:pPr>
            <a:r>
              <a:rPr lang="en-IN" sz="2000" b="1" dirty="0"/>
              <a:t>SEO </a:t>
            </a:r>
            <a:r>
              <a:rPr lang="en-IN" sz="2000" b="1" dirty="0" smtClean="0"/>
              <a:t>Strategy </a:t>
            </a:r>
            <a:r>
              <a:rPr lang="en-IN" sz="2000" b="1" dirty="0"/>
              <a:t>P</a:t>
            </a:r>
            <a:r>
              <a:rPr lang="en-IN" sz="2000" b="1" dirty="0" smtClean="0"/>
              <a:t>lan </a:t>
            </a:r>
            <a:r>
              <a:rPr lang="en-IN" sz="2000" b="1" dirty="0"/>
              <a:t>for </a:t>
            </a:r>
            <a:r>
              <a:rPr lang="en-IN" sz="2000" b="1" dirty="0" err="1"/>
              <a:t>FlinkIt</a:t>
            </a:r>
            <a:endParaRPr lang="en-IN" sz="2000" b="1" dirty="0"/>
          </a:p>
        </p:txBody>
      </p:sp>
      <p:sp>
        <p:nvSpPr>
          <p:cNvPr id="3" name="Rectangle 2"/>
          <p:cNvSpPr/>
          <p:nvPr/>
        </p:nvSpPr>
        <p:spPr>
          <a:xfrm>
            <a:off x="883899" y="2205229"/>
            <a:ext cx="7241792" cy="856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40000"/>
              </a:lnSpc>
            </a:pPr>
            <a:r>
              <a:rPr lang="en-IN" sz="1200" b="1" dirty="0">
                <a:solidFill>
                  <a:schemeClr val="bg1"/>
                </a:solidFill>
                <a:cs typeface="Arial"/>
              </a:rPr>
              <a:t>Website </a:t>
            </a:r>
            <a:r>
              <a:rPr lang="en-IN" sz="1200" b="1" dirty="0" smtClean="0">
                <a:solidFill>
                  <a:schemeClr val="bg1"/>
                </a:solidFill>
                <a:cs typeface="Arial"/>
              </a:rPr>
              <a:t>Structure (</a:t>
            </a:r>
            <a:r>
              <a:rPr lang="en-IN" sz="1200" b="1" dirty="0">
                <a:solidFill>
                  <a:schemeClr val="bg1"/>
                </a:solidFill>
                <a:cs typeface="Arial"/>
              </a:rPr>
              <a:t>blue print) of </a:t>
            </a:r>
            <a:r>
              <a:rPr lang="en-IN" sz="1200" b="1" dirty="0" err="1">
                <a:solidFill>
                  <a:schemeClr val="bg1"/>
                </a:solidFill>
                <a:cs typeface="Arial"/>
              </a:rPr>
              <a:t>Flinkit</a:t>
            </a:r>
            <a:r>
              <a:rPr lang="en-IN" sz="1200" b="1" dirty="0">
                <a:solidFill>
                  <a:schemeClr val="bg1"/>
                </a:solidFill>
                <a:cs typeface="Arial"/>
              </a:rPr>
              <a:t> on the basis of  on page search engine </a:t>
            </a:r>
            <a:r>
              <a:rPr lang="en-IN" sz="1200" b="1" dirty="0" smtClean="0">
                <a:solidFill>
                  <a:schemeClr val="bg1"/>
                </a:solidFill>
                <a:cs typeface="Arial"/>
              </a:rPr>
              <a:t>optimization(SEO</a:t>
            </a:r>
            <a:r>
              <a:rPr lang="en-IN" sz="1200" b="1" dirty="0">
                <a:solidFill>
                  <a:schemeClr val="bg1"/>
                </a:solidFill>
                <a:cs typeface="Arial"/>
              </a:rPr>
              <a:t>) with following blogs</a:t>
            </a:r>
            <a:r>
              <a:rPr lang="en-IN" sz="1200" b="1" dirty="0" smtClean="0">
                <a:solidFill>
                  <a:schemeClr val="bg1"/>
                </a:solidFill>
                <a:cs typeface="Arial"/>
              </a:rPr>
              <a:t>, products </a:t>
            </a:r>
            <a:r>
              <a:rPr lang="en-IN" sz="1200" b="1" dirty="0">
                <a:solidFill>
                  <a:schemeClr val="bg1"/>
                </a:solidFill>
                <a:cs typeface="Arial"/>
              </a:rPr>
              <a:t>and categories </a:t>
            </a:r>
            <a:r>
              <a:rPr lang="en-IN" sz="1200" b="1" dirty="0" smtClean="0">
                <a:solidFill>
                  <a:schemeClr val="bg1"/>
                </a:solidFill>
                <a:cs typeface="Arial"/>
              </a:rPr>
              <a:t>pages</a:t>
            </a:r>
            <a:r>
              <a:rPr lang="en-IN" sz="1200" b="1" dirty="0">
                <a:solidFill>
                  <a:schemeClr val="bg1"/>
                </a:solidFill>
                <a:cs typeface="Arial"/>
              </a:rPr>
              <a:t>.  </a:t>
            </a:r>
          </a:p>
          <a:p>
            <a:pPr lvl="0">
              <a:lnSpc>
                <a:spcPct val="140000"/>
              </a:lnSpc>
            </a:pPr>
            <a:endParaRPr lang="en-IN" sz="600" b="1" dirty="0"/>
          </a:p>
        </p:txBody>
      </p:sp>
      <p:cxnSp>
        <p:nvCxnSpPr>
          <p:cNvPr id="19" name="Straight Arrow Connector 18"/>
          <p:cNvCxnSpPr/>
          <p:nvPr/>
        </p:nvCxnSpPr>
        <p:spPr>
          <a:xfrm>
            <a:off x="1021773" y="2486908"/>
            <a:ext cx="0" cy="117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601680" y="3072807"/>
            <a:ext cx="0" cy="618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366720" y="1298645"/>
            <a:ext cx="2" cy="1380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Google Shape;145;p27"/>
          <p:cNvSpPr/>
          <p:nvPr/>
        </p:nvSpPr>
        <p:spPr>
          <a:xfrm>
            <a:off x="3150912" y="1528382"/>
            <a:ext cx="2366682" cy="462541"/>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US" b="1" dirty="0" smtClean="0">
                <a:solidFill>
                  <a:schemeClr val="bg1"/>
                </a:solidFill>
              </a:rPr>
              <a:t>HOME</a:t>
            </a:r>
            <a:endParaRPr b="1" dirty="0">
              <a:solidFill>
                <a:schemeClr val="bg1"/>
              </a:solidFill>
            </a:endParaRPr>
          </a:p>
        </p:txBody>
      </p:sp>
      <p:cxnSp>
        <p:nvCxnSpPr>
          <p:cNvPr id="55" name="Straight Arrow Connector 54"/>
          <p:cNvCxnSpPr/>
          <p:nvPr/>
        </p:nvCxnSpPr>
        <p:spPr>
          <a:xfrm>
            <a:off x="4380680" y="2069259"/>
            <a:ext cx="0" cy="2719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Google Shape;145;p27"/>
          <p:cNvSpPr/>
          <p:nvPr/>
        </p:nvSpPr>
        <p:spPr>
          <a:xfrm>
            <a:off x="7013864" y="3663956"/>
            <a:ext cx="1444336" cy="450340"/>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US" b="1" dirty="0" smtClean="0">
                <a:solidFill>
                  <a:schemeClr val="bg1"/>
                </a:solidFill>
              </a:rPr>
              <a:t>LOGIN/SIGN UP</a:t>
            </a:r>
            <a:endParaRPr b="1" dirty="0">
              <a:solidFill>
                <a:schemeClr val="bg1"/>
              </a:solidFill>
            </a:endParaRPr>
          </a:p>
        </p:txBody>
      </p:sp>
      <p:cxnSp>
        <p:nvCxnSpPr>
          <p:cNvPr id="14" name="Straight Arrow Connector 13"/>
          <p:cNvCxnSpPr/>
          <p:nvPr/>
        </p:nvCxnSpPr>
        <p:spPr>
          <a:xfrm>
            <a:off x="8032173" y="3062077"/>
            <a:ext cx="0" cy="5619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Google Shape;145;p27"/>
          <p:cNvSpPr/>
          <p:nvPr/>
        </p:nvSpPr>
        <p:spPr>
          <a:xfrm>
            <a:off x="2459916" y="3663956"/>
            <a:ext cx="1228857" cy="462541"/>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US" b="1" dirty="0" smtClean="0">
                <a:solidFill>
                  <a:schemeClr val="bg1"/>
                </a:solidFill>
              </a:rPr>
              <a:t>ABOUT</a:t>
            </a:r>
            <a:endParaRPr b="1" dirty="0">
              <a:solidFill>
                <a:schemeClr val="bg1"/>
              </a:solidFill>
            </a:endParaRPr>
          </a:p>
        </p:txBody>
      </p:sp>
      <p:cxnSp>
        <p:nvCxnSpPr>
          <p:cNvPr id="20" name="Straight Arrow Connector 19"/>
          <p:cNvCxnSpPr/>
          <p:nvPr/>
        </p:nvCxnSpPr>
        <p:spPr>
          <a:xfrm>
            <a:off x="3074344" y="2566923"/>
            <a:ext cx="0" cy="11239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Google Shape;145;p27"/>
          <p:cNvSpPr/>
          <p:nvPr/>
        </p:nvSpPr>
        <p:spPr>
          <a:xfrm>
            <a:off x="5612929" y="3690851"/>
            <a:ext cx="1061703" cy="450340"/>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r>
              <a:rPr lang="en-US" b="1" dirty="0" smtClean="0">
                <a:solidFill>
                  <a:schemeClr val="bg1"/>
                </a:solidFill>
              </a:rPr>
              <a:t>TERMS</a:t>
            </a:r>
            <a:endParaRPr b="1" dirty="0">
              <a:solidFill>
                <a:schemeClr val="bg1"/>
              </a:solidFill>
            </a:endParaRPr>
          </a:p>
        </p:txBody>
      </p:sp>
      <p:cxnSp>
        <p:nvCxnSpPr>
          <p:cNvPr id="23" name="Straight Arrow Connector 22"/>
          <p:cNvCxnSpPr/>
          <p:nvPr/>
        </p:nvCxnSpPr>
        <p:spPr>
          <a:xfrm>
            <a:off x="6143780" y="3045912"/>
            <a:ext cx="0" cy="6180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p27"/>
          <p:cNvSpPr/>
          <p:nvPr/>
        </p:nvSpPr>
        <p:spPr>
          <a:xfrm>
            <a:off x="3179618" y="221423"/>
            <a:ext cx="2223654" cy="509153"/>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IN" sz="1600" b="1" dirty="0" smtClean="0">
                <a:solidFill>
                  <a:schemeClr val="bg1"/>
                </a:solidFill>
              </a:rPr>
              <a:t>Competitive  </a:t>
            </a:r>
            <a:r>
              <a:rPr lang="en-IN" sz="1600" b="1" dirty="0">
                <a:solidFill>
                  <a:schemeClr val="bg1"/>
                </a:solidFill>
              </a:rPr>
              <a:t>A</a:t>
            </a:r>
            <a:r>
              <a:rPr lang="en-IN" sz="1600" b="1" dirty="0" smtClean="0">
                <a:solidFill>
                  <a:schemeClr val="bg1"/>
                </a:solidFill>
              </a:rPr>
              <a:t>nalysis</a:t>
            </a:r>
            <a:endParaRPr sz="1500" b="1" dirty="0">
              <a:solidFill>
                <a:schemeClr val="bg1"/>
              </a:solidFill>
            </a:endParaRPr>
          </a:p>
        </p:txBody>
      </p:sp>
      <p:pic>
        <p:nvPicPr>
          <p:cNvPr id="8"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LL\Desktop\compi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66" y="969799"/>
            <a:ext cx="7417161" cy="358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096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p27"/>
          <p:cNvSpPr/>
          <p:nvPr/>
        </p:nvSpPr>
        <p:spPr>
          <a:xfrm>
            <a:off x="3179618" y="221423"/>
            <a:ext cx="2223654" cy="509153"/>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IN" sz="1600" b="1" dirty="0" smtClean="0">
                <a:solidFill>
                  <a:schemeClr val="bg1"/>
                </a:solidFill>
              </a:rPr>
              <a:t>Competitive  </a:t>
            </a:r>
            <a:r>
              <a:rPr lang="en-IN" sz="1600" b="1" dirty="0">
                <a:solidFill>
                  <a:schemeClr val="bg1"/>
                </a:solidFill>
              </a:rPr>
              <a:t>A</a:t>
            </a:r>
            <a:r>
              <a:rPr lang="en-IN" sz="1600" b="1" dirty="0" smtClean="0">
                <a:solidFill>
                  <a:schemeClr val="bg1"/>
                </a:solidFill>
              </a:rPr>
              <a:t>nalysis</a:t>
            </a:r>
            <a:endParaRPr sz="1500" b="1" dirty="0">
              <a:solidFill>
                <a:schemeClr val="bg1"/>
              </a:solidFill>
            </a:endParaRPr>
          </a:p>
        </p:txBody>
      </p:sp>
      <p:pic>
        <p:nvPicPr>
          <p:cNvPr id="8"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DELL\Desktop\comprtetiv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75688"/>
            <a:ext cx="7211291" cy="372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975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p27"/>
          <p:cNvSpPr/>
          <p:nvPr/>
        </p:nvSpPr>
        <p:spPr>
          <a:xfrm>
            <a:off x="3460173" y="166256"/>
            <a:ext cx="2223654" cy="509153"/>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IN" sz="1600" b="1" dirty="0" smtClean="0">
                <a:solidFill>
                  <a:schemeClr val="bg1"/>
                </a:solidFill>
              </a:rPr>
              <a:t>Competitive Analysis</a:t>
            </a:r>
            <a:endParaRPr sz="1500" b="1" dirty="0">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187690659"/>
              </p:ext>
            </p:extLst>
          </p:nvPr>
        </p:nvGraphicFramePr>
        <p:xfrm>
          <a:off x="332510" y="1007919"/>
          <a:ext cx="8468587" cy="3992734"/>
        </p:xfrm>
        <a:graphic>
          <a:graphicData uri="http://schemas.openxmlformats.org/drawingml/2006/table">
            <a:tbl>
              <a:tblPr firstRow="1" bandRow="1">
                <a:tableStyleId>{5C22544A-7EE6-4342-B048-85BDC9FD1C3A}</a:tableStyleId>
              </a:tblPr>
              <a:tblGrid>
                <a:gridCol w="1763932"/>
                <a:gridCol w="2382255"/>
                <a:gridCol w="4322400"/>
              </a:tblGrid>
              <a:tr h="666147">
                <a:tc>
                  <a:txBody>
                    <a:bodyPr/>
                    <a:lstStyle/>
                    <a:p>
                      <a:pPr algn="ctr"/>
                      <a:endParaRPr lang="en-US" dirty="0" smtClean="0"/>
                    </a:p>
                    <a:p>
                      <a:pPr algn="ctr"/>
                      <a:r>
                        <a:rPr lang="en-US" dirty="0" smtClean="0"/>
                        <a:t>Key Factor</a:t>
                      </a: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1" dirty="0" smtClean="0">
                        <a:solidFill>
                          <a:schemeClr val="bg1"/>
                        </a:solidFill>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1" dirty="0" smtClean="0">
                          <a:solidFill>
                            <a:schemeClr val="bg1"/>
                          </a:solidFill>
                        </a:rPr>
                        <a:t>Competitor</a:t>
                      </a:r>
                      <a:r>
                        <a:rPr lang="en-IN" sz="1400" b="1" baseline="0" dirty="0" smtClean="0">
                          <a:solidFill>
                            <a:schemeClr val="bg1"/>
                          </a:solidFill>
                        </a:rPr>
                        <a:t> </a:t>
                      </a:r>
                      <a:endParaRPr lang="en-IN" dirty="0"/>
                    </a:p>
                  </a:txBody>
                  <a:tcPr/>
                </a:tc>
                <a:tc>
                  <a:txBody>
                    <a:bodyPr/>
                    <a:lstStyle/>
                    <a:p>
                      <a:pPr algn="ctr"/>
                      <a:endParaRPr lang="en-IN" sz="1400" b="1" dirty="0" smtClean="0">
                        <a:solidFill>
                          <a:schemeClr val="bg1"/>
                        </a:solidFill>
                      </a:endParaRPr>
                    </a:p>
                    <a:p>
                      <a:pPr algn="ctr"/>
                      <a:r>
                        <a:rPr lang="en-IN" sz="1400" b="1" dirty="0" smtClean="0">
                          <a:solidFill>
                            <a:schemeClr val="bg1"/>
                          </a:solidFill>
                        </a:rPr>
                        <a:t>                Analysis</a:t>
                      </a:r>
                    </a:p>
                    <a:p>
                      <a:pPr algn="l"/>
                      <a:r>
                        <a:rPr lang="en-US" dirty="0" smtClean="0"/>
                        <a:t>Keyword Gap                  Volume    Traffic      KD </a:t>
                      </a:r>
                      <a:endParaRPr lang="en-IN" dirty="0"/>
                    </a:p>
                  </a:txBody>
                  <a:tcPr/>
                </a:tc>
              </a:tr>
              <a:tr h="1054732">
                <a:tc>
                  <a:txBody>
                    <a:bodyPr/>
                    <a:lstStyle/>
                    <a:p>
                      <a:r>
                        <a:rPr lang="en-IN" sz="1400" b="1" i="0" u="none" strike="noStrike" cap="none" baseline="0" dirty="0" smtClean="0">
                          <a:solidFill>
                            <a:schemeClr val="dk1"/>
                          </a:solidFill>
                          <a:latin typeface="+mn-lt"/>
                          <a:ea typeface="+mn-ea"/>
                          <a:cs typeface="+mn-cs"/>
                          <a:sym typeface="Arial"/>
                        </a:rPr>
                        <a:t>Keyword Gap </a:t>
                      </a:r>
                    </a:p>
                    <a:p>
                      <a:r>
                        <a:rPr lang="en-IN" sz="1400" b="1" i="0" u="none" strike="noStrike" cap="none" baseline="0" dirty="0" smtClean="0">
                          <a:solidFill>
                            <a:schemeClr val="dk1"/>
                          </a:solidFill>
                          <a:latin typeface="+mn-lt"/>
                          <a:ea typeface="+mn-ea"/>
                          <a:cs typeface="+mn-cs"/>
                          <a:sym typeface="Arial"/>
                        </a:rPr>
                        <a:t>S</a:t>
                      </a:r>
                      <a:r>
                        <a:rPr lang="en" sz="1400" b="1" i="0" u="none" strike="noStrike" cap="none" baseline="0" dirty="0" smtClean="0">
                          <a:solidFill>
                            <a:schemeClr val="dk1"/>
                          </a:solidFill>
                          <a:latin typeface="+mn-lt"/>
                          <a:ea typeface="+mn-ea"/>
                          <a:cs typeface="+mn-cs"/>
                          <a:sym typeface="Arial"/>
                        </a:rPr>
                        <a:t>trengths and weaknesses</a:t>
                      </a:r>
                      <a:endParaRPr lang="en-IN" sz="1400" b="1" i="0" u="none" strike="noStrike" cap="none" baseline="0" dirty="0">
                        <a:solidFill>
                          <a:schemeClr val="dk1"/>
                        </a:solidFill>
                        <a:latin typeface="+mn-lt"/>
                        <a:ea typeface="+mn-ea"/>
                        <a:cs typeface="+mn-cs"/>
                        <a:sym typeface="Arial"/>
                      </a:endParaRPr>
                    </a:p>
                  </a:txBody>
                  <a:tcPr/>
                </a:tc>
                <a:tc>
                  <a:txBody>
                    <a:bodyPr/>
                    <a:lstStyle/>
                    <a:p>
                      <a:r>
                        <a:rPr lang="en-IN" dirty="0" smtClean="0"/>
                        <a:t>https://www.bigbasket.com/</a:t>
                      </a:r>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hlinkClick r:id="rId2"/>
                        </a:rPr>
                        <a:t> </a:t>
                      </a:r>
                      <a:r>
                        <a:rPr lang="en-IN" sz="1400" b="0" i="0" u="none" strike="noStrike" cap="none" dirty="0" smtClean="0">
                          <a:solidFill>
                            <a:schemeClr val="dk1"/>
                          </a:solidFill>
                          <a:latin typeface="+mn-lt"/>
                          <a:ea typeface="+mn-ea"/>
                          <a:cs typeface="+mn-cs"/>
                          <a:sym typeface="Arial"/>
                          <a:hlinkClick r:id="rId2"/>
                        </a:rPr>
                        <a:t>grocery store</a:t>
                      </a:r>
                      <a:r>
                        <a:rPr lang="en-IN" sz="1400" b="0" i="0" u="none" strike="noStrike" cap="none" dirty="0" smtClean="0">
                          <a:solidFill>
                            <a:schemeClr val="dk1"/>
                          </a:solidFill>
                          <a:latin typeface="+mn-lt"/>
                          <a:ea typeface="+mn-ea"/>
                          <a:cs typeface="+mn-cs"/>
                          <a:sym typeface="Arial"/>
                        </a:rPr>
                        <a:t>       </a:t>
                      </a:r>
                      <a:r>
                        <a:rPr lang="en-IN" sz="1400" b="0" i="0" u="none" strike="noStrike" cap="none" baseline="0" dirty="0" smtClean="0">
                          <a:solidFill>
                            <a:schemeClr val="dk1"/>
                          </a:solidFill>
                          <a:latin typeface="+mn-lt"/>
                          <a:ea typeface="+mn-ea"/>
                          <a:cs typeface="+mn-cs"/>
                          <a:sym typeface="Arial"/>
                        </a:rPr>
                        <a:t>       </a:t>
                      </a:r>
                      <a:r>
                        <a:rPr lang="en-IN" sz="1400" b="0" i="0" u="none" strike="noStrike" cap="none" dirty="0" smtClean="0">
                          <a:solidFill>
                            <a:schemeClr val="dk1"/>
                          </a:solidFill>
                          <a:latin typeface="+mn-lt"/>
                          <a:ea typeface="+mn-ea"/>
                          <a:cs typeface="+mn-cs"/>
                          <a:sym typeface="Arial"/>
                        </a:rPr>
                        <a:t>         450K        58.5K       83</a:t>
                      </a:r>
                    </a:p>
                    <a:p>
                      <a:r>
                        <a:rPr lang="en-IN" sz="1400" b="0" i="0" u="none" strike="noStrike" cap="none" dirty="0" smtClean="0">
                          <a:solidFill>
                            <a:schemeClr val="dk1"/>
                          </a:solidFill>
                          <a:effectLst/>
                          <a:latin typeface="+mn-lt"/>
                          <a:ea typeface="+mn-ea"/>
                          <a:cs typeface="+mn-cs"/>
                          <a:sym typeface="Arial"/>
                          <a:hlinkClick r:id="rId3"/>
                        </a:rPr>
                        <a:t>stationery shop near me</a:t>
                      </a:r>
                      <a:r>
                        <a:rPr lang="en-IN" sz="1400" b="0" i="0" u="none" strike="noStrike" cap="none" dirty="0" smtClean="0">
                          <a:solidFill>
                            <a:schemeClr val="dk1"/>
                          </a:solidFill>
                          <a:effectLst/>
                          <a:latin typeface="+mn-lt"/>
                          <a:ea typeface="+mn-ea"/>
                          <a:cs typeface="+mn-cs"/>
                          <a:sym typeface="Arial"/>
                        </a:rPr>
                        <a:t>      368K         47K          59</a:t>
                      </a:r>
                    </a:p>
                    <a:p>
                      <a:r>
                        <a:rPr lang="en-IN" sz="1400" b="0" i="0" u="none" strike="noStrike" cap="none" dirty="0" smtClean="0">
                          <a:solidFill>
                            <a:schemeClr val="dk1"/>
                          </a:solidFill>
                          <a:effectLst/>
                          <a:latin typeface="+mn-lt"/>
                          <a:ea typeface="+mn-ea"/>
                          <a:cs typeface="+mn-cs"/>
                          <a:sym typeface="Arial"/>
                          <a:hlinkClick r:id="rId4"/>
                        </a:rPr>
                        <a:t>Grocery</a:t>
                      </a:r>
                      <a:r>
                        <a:rPr lang="en-IN" sz="1400" b="0" i="0" u="none" strike="noStrike" cap="none" dirty="0" smtClean="0">
                          <a:solidFill>
                            <a:schemeClr val="dk1"/>
                          </a:solidFill>
                          <a:effectLst/>
                          <a:latin typeface="+mn-lt"/>
                          <a:ea typeface="+mn-ea"/>
                          <a:cs typeface="+mn-cs"/>
                          <a:sym typeface="Arial"/>
                        </a:rPr>
                        <a:t>                                90.5K        42.5K       74</a:t>
                      </a:r>
                    </a:p>
                    <a:p>
                      <a:endParaRPr lang="en-US" sz="1400" b="0" i="0" u="none" strike="noStrike" cap="none" dirty="0" smtClean="0">
                        <a:solidFill>
                          <a:schemeClr val="dk1"/>
                        </a:solidFill>
                        <a:effectLst/>
                        <a:latin typeface="+mn-lt"/>
                        <a:ea typeface="+mn-ea"/>
                        <a:cs typeface="+mn-cs"/>
                        <a:sym typeface="Arial"/>
                      </a:endParaRPr>
                    </a:p>
                    <a:p>
                      <a:endParaRPr lang="en-IN" sz="1400" b="0" i="0" u="none" strike="noStrike" cap="none" dirty="0">
                        <a:solidFill>
                          <a:schemeClr val="dk1"/>
                        </a:solidFill>
                        <a:latin typeface="+mn-lt"/>
                        <a:ea typeface="+mn-ea"/>
                        <a:cs typeface="+mn-cs"/>
                        <a:sym typeface="Arial"/>
                      </a:endParaRPr>
                    </a:p>
                  </a:txBody>
                  <a:tcPr/>
                </a:tc>
              </a:tr>
              <a:tr h="860439">
                <a:tc>
                  <a:txBody>
                    <a:bodyPr/>
                    <a:lstStyle/>
                    <a:p>
                      <a:r>
                        <a:rPr lang="en-IN" sz="1400" b="1" i="0" u="none" strike="noStrike" cap="none" baseline="0" dirty="0" smtClean="0">
                          <a:solidFill>
                            <a:schemeClr val="dk1"/>
                          </a:solidFill>
                          <a:latin typeface="+mn-lt"/>
                          <a:ea typeface="+mn-ea"/>
                          <a:cs typeface="+mn-cs"/>
                          <a:sym typeface="Arial"/>
                        </a:rPr>
                        <a:t>Keyword Gap </a:t>
                      </a:r>
                    </a:p>
                    <a:p>
                      <a:r>
                        <a:rPr lang="en-IN" sz="1400" b="1" i="0" u="none" strike="noStrike" cap="none" baseline="0" dirty="0" smtClean="0">
                          <a:solidFill>
                            <a:schemeClr val="dk1"/>
                          </a:solidFill>
                          <a:latin typeface="+mn-lt"/>
                          <a:ea typeface="+mn-ea"/>
                          <a:cs typeface="+mn-cs"/>
                          <a:sym typeface="Arial"/>
                        </a:rPr>
                        <a:t>S</a:t>
                      </a:r>
                      <a:r>
                        <a:rPr lang="en" sz="1400" b="1" i="0" u="none" strike="noStrike" cap="none" baseline="0" dirty="0" smtClean="0">
                          <a:solidFill>
                            <a:schemeClr val="dk1"/>
                          </a:solidFill>
                          <a:latin typeface="+mn-lt"/>
                          <a:ea typeface="+mn-ea"/>
                          <a:cs typeface="+mn-cs"/>
                          <a:sym typeface="Arial"/>
                        </a:rPr>
                        <a:t>trengths and weaknesses</a:t>
                      </a:r>
                      <a:endParaRPr lang="en-IN" sz="1400" b="1" i="0" u="none" strike="noStrike" cap="none" baseline="0" dirty="0" smtClean="0">
                        <a:solidFill>
                          <a:schemeClr val="dk1"/>
                        </a:solidFill>
                        <a:latin typeface="+mn-lt"/>
                        <a:ea typeface="+mn-ea"/>
                        <a:cs typeface="+mn-cs"/>
                        <a:sym typeface="Arial"/>
                      </a:endParaRPr>
                    </a:p>
                  </a:txBody>
                  <a:tcPr/>
                </a:tc>
                <a:tc>
                  <a:txBody>
                    <a:bodyPr/>
                    <a:lstStyle/>
                    <a:p>
                      <a:r>
                        <a:rPr lang="en-IN" dirty="0" smtClean="0"/>
                        <a:t>https://</a:t>
                      </a:r>
                      <a:r>
                        <a:rPr lang="en-IN" sz="1400" b="0" i="0" u="none" strike="noStrike" cap="none" dirty="0" smtClean="0">
                          <a:solidFill>
                            <a:schemeClr val="dk1"/>
                          </a:solidFill>
                          <a:effectLst/>
                          <a:latin typeface="+mn-lt"/>
                          <a:ea typeface="+mn-ea"/>
                          <a:cs typeface="+mn-cs"/>
                          <a:sym typeface="Arial"/>
                        </a:rPr>
                        <a:t>swiggy.com</a:t>
                      </a:r>
                      <a:r>
                        <a:rPr lang="en-IN" dirty="0" smtClean="0"/>
                        <a:t>/</a:t>
                      </a:r>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hlinkClick r:id="rId5"/>
                        </a:rPr>
                        <a:t>restaurants near me</a:t>
                      </a:r>
                      <a:endParaRPr lang="en-IN" sz="1400" b="0" i="0" u="none" strike="noStrike" cap="none" dirty="0" smtClean="0">
                        <a:solidFill>
                          <a:schemeClr val="dk1"/>
                        </a:solidFill>
                        <a:effectLst/>
                        <a:latin typeface="+mn-lt"/>
                        <a:ea typeface="+mn-ea"/>
                        <a:cs typeface="+mn-cs"/>
                        <a:sym typeface="Arial"/>
                      </a:endParaRPr>
                    </a:p>
                    <a:p>
                      <a:r>
                        <a:rPr lang="en-IN" sz="1400" b="0" i="0" u="none" strike="noStrike" cap="none" dirty="0" smtClean="0">
                          <a:solidFill>
                            <a:schemeClr val="dk1"/>
                          </a:solidFill>
                          <a:effectLst/>
                          <a:latin typeface="+mn-lt"/>
                          <a:ea typeface="+mn-ea"/>
                          <a:cs typeface="+mn-cs"/>
                          <a:sym typeface="Arial"/>
                          <a:hlinkClick r:id="rId6"/>
                        </a:rPr>
                        <a:t>Restaurants</a:t>
                      </a:r>
                      <a:endParaRPr lang="en-IN" sz="1400" b="0" i="0" u="none" strike="noStrike" cap="none" dirty="0" smtClean="0">
                        <a:solidFill>
                          <a:schemeClr val="dk1"/>
                        </a:solidFill>
                        <a:effectLst/>
                        <a:latin typeface="+mn-lt"/>
                        <a:ea typeface="+mn-ea"/>
                        <a:cs typeface="+mn-cs"/>
                        <a:sym typeface="Arial"/>
                      </a:endParaRPr>
                    </a:p>
                    <a:p>
                      <a:r>
                        <a:rPr lang="en-IN" sz="1400" b="0" i="0" u="none" strike="noStrike" cap="none" dirty="0" err="1" smtClean="0">
                          <a:solidFill>
                            <a:schemeClr val="dk1"/>
                          </a:solidFill>
                          <a:effectLst/>
                          <a:latin typeface="+mn-lt"/>
                          <a:ea typeface="+mn-ea"/>
                          <a:cs typeface="+mn-cs"/>
                          <a:sym typeface="Arial"/>
                          <a:hlinkClick r:id="rId7"/>
                        </a:rPr>
                        <a:t>hd</a:t>
                      </a:r>
                      <a:r>
                        <a:rPr lang="en-IN" sz="1400" b="0" i="0" u="none" strike="noStrike" cap="none" dirty="0" smtClean="0">
                          <a:solidFill>
                            <a:schemeClr val="dk1"/>
                          </a:solidFill>
                          <a:effectLst/>
                          <a:latin typeface="+mn-lt"/>
                          <a:ea typeface="+mn-ea"/>
                          <a:cs typeface="+mn-cs"/>
                          <a:sym typeface="Arial"/>
                          <a:hlinkClick r:id="rId7"/>
                        </a:rPr>
                        <a:t> hub</a:t>
                      </a:r>
                      <a:endParaRPr lang="en-IN" dirty="0"/>
                    </a:p>
                  </a:txBody>
                  <a:tcPr/>
                </a:tc>
              </a:tr>
              <a:tr h="860439">
                <a:tc>
                  <a:txBody>
                    <a:bodyPr/>
                    <a:lstStyle/>
                    <a:p>
                      <a:r>
                        <a:rPr lang="en-IN" sz="1400" b="1" i="0" u="none" strike="noStrike" cap="none" baseline="0" dirty="0" smtClean="0">
                          <a:solidFill>
                            <a:schemeClr val="dk1"/>
                          </a:solidFill>
                          <a:latin typeface="+mn-lt"/>
                          <a:ea typeface="+mn-ea"/>
                          <a:cs typeface="+mn-cs"/>
                          <a:sym typeface="Arial"/>
                        </a:rPr>
                        <a:t>Keyword Gap </a:t>
                      </a:r>
                    </a:p>
                    <a:p>
                      <a:r>
                        <a:rPr lang="en-IN" sz="1400" b="1" i="0" u="none" strike="noStrike" cap="none" baseline="0" dirty="0" smtClean="0">
                          <a:solidFill>
                            <a:schemeClr val="dk1"/>
                          </a:solidFill>
                          <a:latin typeface="+mn-lt"/>
                          <a:ea typeface="+mn-ea"/>
                          <a:cs typeface="+mn-cs"/>
                          <a:sym typeface="Arial"/>
                        </a:rPr>
                        <a:t>S</a:t>
                      </a:r>
                      <a:r>
                        <a:rPr lang="en" sz="1400" b="1" i="0" u="none" strike="noStrike" cap="none" baseline="0" dirty="0" smtClean="0">
                          <a:solidFill>
                            <a:schemeClr val="dk1"/>
                          </a:solidFill>
                          <a:latin typeface="+mn-lt"/>
                          <a:ea typeface="+mn-ea"/>
                          <a:cs typeface="+mn-cs"/>
                          <a:sym typeface="Arial"/>
                        </a:rPr>
                        <a:t>trengths and weaknesses</a:t>
                      </a:r>
                    </a:p>
                  </a:txBody>
                  <a:tcPr/>
                </a:tc>
                <a:tc>
                  <a:txBody>
                    <a:bodyPr/>
                    <a:lstStyle/>
                    <a:p>
                      <a:r>
                        <a:rPr lang="en-IN" dirty="0" smtClean="0">
                          <a:hlinkClick r:id="rId8"/>
                        </a:rPr>
                        <a:t>https://blinkit.com</a:t>
                      </a:r>
                      <a:endParaRPr lang="en-IN" dirty="0"/>
                    </a:p>
                  </a:txBody>
                  <a:tcPr/>
                </a:tc>
                <a:tc>
                  <a:txBody>
                    <a:bodyPr/>
                    <a:lstStyle/>
                    <a:p>
                      <a:r>
                        <a:rPr lang="en-IN" sz="1400" b="0" i="0" u="none" strike="noStrike" cap="none" dirty="0" err="1" smtClean="0">
                          <a:solidFill>
                            <a:schemeClr val="dk1"/>
                          </a:solidFill>
                          <a:effectLst/>
                          <a:latin typeface="+mn-lt"/>
                          <a:ea typeface="+mn-ea"/>
                          <a:cs typeface="+mn-cs"/>
                          <a:sym typeface="Arial"/>
                          <a:hlinkClick r:id="rId9"/>
                        </a:rPr>
                        <a:t>india</a:t>
                      </a:r>
                      <a:r>
                        <a:rPr lang="en-IN" sz="1400" b="0" i="0" u="none" strike="noStrike" cap="none" dirty="0" smtClean="0">
                          <a:solidFill>
                            <a:schemeClr val="dk1"/>
                          </a:solidFill>
                          <a:effectLst/>
                          <a:latin typeface="+mn-lt"/>
                          <a:ea typeface="+mn-ea"/>
                          <a:cs typeface="+mn-cs"/>
                          <a:sym typeface="Arial"/>
                          <a:hlinkClick r:id="rId9"/>
                        </a:rPr>
                        <a:t> map</a:t>
                      </a:r>
                      <a:endParaRPr lang="en-IN" sz="1400" b="0" i="0" u="none" strike="noStrike" cap="none" dirty="0" smtClean="0">
                        <a:solidFill>
                          <a:schemeClr val="dk1"/>
                        </a:solidFill>
                        <a:effectLst/>
                        <a:latin typeface="+mn-lt"/>
                        <a:ea typeface="+mn-ea"/>
                        <a:cs typeface="+mn-cs"/>
                        <a:sym typeface="Arial"/>
                      </a:endParaRPr>
                    </a:p>
                    <a:p>
                      <a:r>
                        <a:rPr lang="en-IN" sz="1400" b="0" i="0" u="none" strike="noStrike" cap="none" dirty="0" smtClean="0">
                          <a:solidFill>
                            <a:schemeClr val="dk1"/>
                          </a:solidFill>
                          <a:effectLst/>
                          <a:latin typeface="+mn-lt"/>
                          <a:ea typeface="+mn-ea"/>
                          <a:cs typeface="+mn-cs"/>
                          <a:sym typeface="Arial"/>
                          <a:hlinkClick r:id="rId10"/>
                        </a:rPr>
                        <a:t>Decathlon</a:t>
                      </a:r>
                      <a:endParaRPr lang="en-IN" sz="1400" b="0" i="0" u="none" strike="noStrike" cap="none" dirty="0" smtClean="0">
                        <a:solidFill>
                          <a:schemeClr val="dk1"/>
                        </a:solidFill>
                        <a:effectLst/>
                        <a:latin typeface="+mn-lt"/>
                        <a:ea typeface="+mn-ea"/>
                        <a:cs typeface="+mn-cs"/>
                        <a:sym typeface="Arial"/>
                      </a:endParaRPr>
                    </a:p>
                    <a:p>
                      <a:r>
                        <a:rPr lang="en-IN" sz="1400" b="0" i="0" u="none" strike="noStrike" cap="none" dirty="0" smtClean="0">
                          <a:solidFill>
                            <a:schemeClr val="dk1"/>
                          </a:solidFill>
                          <a:effectLst/>
                          <a:latin typeface="+mn-lt"/>
                          <a:ea typeface="+mn-ea"/>
                          <a:cs typeface="+mn-cs"/>
                          <a:sym typeface="Arial"/>
                          <a:hlinkClick r:id="rId11"/>
                        </a:rPr>
                        <a:t>Coffee</a:t>
                      </a:r>
                      <a:endParaRPr lang="en-IN" dirty="0"/>
                    </a:p>
                  </a:txBody>
                  <a:tcPr/>
                </a:tc>
              </a:tr>
              <a:tr h="382096">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pic>
        <p:nvPicPr>
          <p:cNvPr id="8" name="Picture 2" descr="C:\Users\DELL\Desktop\flinkit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246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p27"/>
          <p:cNvSpPr/>
          <p:nvPr/>
        </p:nvSpPr>
        <p:spPr>
          <a:xfrm>
            <a:off x="2649680" y="214036"/>
            <a:ext cx="3480955" cy="353703"/>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algn="ctr"/>
            <a:endParaRPr lang="en-US" sz="1500" b="1" dirty="0" smtClean="0">
              <a:solidFill>
                <a:schemeClr val="bg1"/>
              </a:solidFill>
            </a:endParaRPr>
          </a:p>
          <a:p>
            <a:pPr algn="ctr"/>
            <a:r>
              <a:rPr lang="en-US" sz="1500" b="1" dirty="0" smtClean="0">
                <a:solidFill>
                  <a:schemeClr val="bg1"/>
                </a:solidFill>
              </a:rPr>
              <a:t>Keyword Research-Category </a:t>
            </a:r>
            <a:r>
              <a:rPr lang="en-US" sz="1500" b="1" dirty="0">
                <a:solidFill>
                  <a:schemeClr val="bg1"/>
                </a:solidFill>
              </a:rPr>
              <a:t>page </a:t>
            </a:r>
          </a:p>
          <a:p>
            <a:pPr lvl="0" algn="ctr"/>
            <a:endParaRPr sz="1500" b="1" dirty="0">
              <a:solidFill>
                <a:schemeClr val="bg1"/>
              </a:solidFill>
            </a:endParaRPr>
          </a:p>
        </p:txBody>
      </p:sp>
      <p:pic>
        <p:nvPicPr>
          <p:cNvPr id="8"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3635546569"/>
              </p:ext>
            </p:extLst>
          </p:nvPr>
        </p:nvGraphicFramePr>
        <p:xfrm>
          <a:off x="997527" y="792759"/>
          <a:ext cx="7512626" cy="4155775"/>
        </p:xfrm>
        <a:graphic>
          <a:graphicData uri="http://schemas.openxmlformats.org/drawingml/2006/table">
            <a:tbl>
              <a:tblPr firstRow="1" bandRow="1">
                <a:tableStyleId>{5C22544A-7EE6-4342-B048-85BDC9FD1C3A}</a:tableStyleId>
              </a:tblPr>
              <a:tblGrid>
                <a:gridCol w="4145972"/>
                <a:gridCol w="1883566"/>
                <a:gridCol w="1483088"/>
              </a:tblGrid>
              <a:tr h="319292">
                <a:tc>
                  <a:txBody>
                    <a:bodyPr/>
                    <a:lstStyle/>
                    <a:p>
                      <a:r>
                        <a:rPr lang="en-US" dirty="0" smtClean="0"/>
                        <a:t>Keywords</a:t>
                      </a:r>
                      <a:endParaRPr lang="en-IN" dirty="0"/>
                    </a:p>
                  </a:txBody>
                  <a:tcPr/>
                </a:tc>
                <a:tc>
                  <a:txBody>
                    <a:bodyPr/>
                    <a:lstStyle/>
                    <a:p>
                      <a:r>
                        <a:rPr lang="en-US" dirty="0" err="1" smtClean="0"/>
                        <a:t>Avg.Search</a:t>
                      </a:r>
                      <a:r>
                        <a:rPr lang="en-US" baseline="0" dirty="0" smtClean="0"/>
                        <a:t>/m</a:t>
                      </a:r>
                      <a:endParaRPr lang="en-IN" dirty="0"/>
                    </a:p>
                  </a:txBody>
                  <a:tcPr/>
                </a:tc>
                <a:tc>
                  <a:txBody>
                    <a:bodyPr/>
                    <a:lstStyle/>
                    <a:p>
                      <a:r>
                        <a:rPr lang="en-US" dirty="0" smtClean="0"/>
                        <a:t>Completion</a:t>
                      </a:r>
                      <a:r>
                        <a:rPr lang="en-US" baseline="0" dirty="0" smtClean="0"/>
                        <a:t> </a:t>
                      </a:r>
                      <a:endParaRPr lang="en-IN" dirty="0"/>
                    </a:p>
                  </a:txBody>
                  <a:tcPr/>
                </a:tc>
              </a:tr>
              <a:tr h="359068">
                <a:tc>
                  <a:txBody>
                    <a:bodyPr/>
                    <a:lstStyle/>
                    <a:p>
                      <a:r>
                        <a:rPr lang="en-IN" sz="1400" b="0" i="0" u="none" strike="noStrike" cap="none" dirty="0" smtClean="0">
                          <a:solidFill>
                            <a:schemeClr val="dk1"/>
                          </a:solidFill>
                          <a:effectLst/>
                          <a:latin typeface="+mn-lt"/>
                          <a:ea typeface="+mn-ea"/>
                          <a:cs typeface="+mn-cs"/>
                          <a:sym typeface="Arial"/>
                        </a:rPr>
                        <a:t>cakes near me</a:t>
                      </a:r>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rPr>
                        <a:t>10K – 100K</a:t>
                      </a:r>
                      <a:endParaRPr lang="en-IN" dirty="0"/>
                    </a:p>
                  </a:txBody>
                  <a:tcPr/>
                </a:tc>
                <a:tc>
                  <a:txBody>
                    <a:bodyPr/>
                    <a:lstStyle/>
                    <a:p>
                      <a:r>
                        <a:rPr lang="en-US" dirty="0" smtClean="0"/>
                        <a:t>High</a:t>
                      </a:r>
                      <a:endParaRPr lang="en-IN" dirty="0"/>
                    </a:p>
                  </a:txBody>
                  <a:tcPr/>
                </a:tc>
              </a:tr>
              <a:tr h="402743">
                <a:tc>
                  <a:txBody>
                    <a:bodyPr/>
                    <a:lstStyle/>
                    <a:p>
                      <a:r>
                        <a:rPr lang="en-IN" sz="1400" b="0" i="0" u="none" strike="noStrike" cap="none" dirty="0" smtClean="0">
                          <a:solidFill>
                            <a:schemeClr val="dk1"/>
                          </a:solidFill>
                          <a:effectLst/>
                          <a:latin typeface="+mn-lt"/>
                          <a:ea typeface="+mn-ea"/>
                          <a:cs typeface="+mn-cs"/>
                          <a:sym typeface="Arial"/>
                        </a:rPr>
                        <a:t>bakery box</a:t>
                      </a:r>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rPr>
                        <a:t>10K – 100K</a:t>
                      </a:r>
                      <a:endParaRPr lang="en-IN" dirty="0" smtClean="0"/>
                    </a:p>
                  </a:txBody>
                  <a:tcPr/>
                </a:tc>
                <a:tc>
                  <a:txBody>
                    <a:bodyPr/>
                    <a:lstStyle/>
                    <a:p>
                      <a:r>
                        <a:rPr lang="en-US" dirty="0" smtClean="0"/>
                        <a:t>Low</a:t>
                      </a:r>
                      <a:endParaRPr lang="en-IN" dirty="0"/>
                    </a:p>
                  </a:txBody>
                  <a:tcPr/>
                </a:tc>
              </a:tr>
              <a:tr h="542796">
                <a:tc>
                  <a:txBody>
                    <a:bodyPr/>
                    <a:lstStyle/>
                    <a:p>
                      <a:r>
                        <a:rPr lang="en-IN" sz="1400" b="0" i="0" u="none" strike="noStrike" cap="none" dirty="0" smtClean="0">
                          <a:solidFill>
                            <a:schemeClr val="dk1"/>
                          </a:solidFill>
                          <a:effectLst/>
                          <a:latin typeface="+mn-lt"/>
                          <a:ea typeface="+mn-ea"/>
                          <a:cs typeface="+mn-cs"/>
                          <a:sym typeface="Arial"/>
                        </a:rPr>
                        <a:t>bread</a:t>
                      </a:r>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rPr>
                        <a:t>1K – 10K</a:t>
                      </a:r>
                      <a:endParaRPr lang="en-IN" dirty="0" smtClean="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IN" dirty="0"/>
                    </a:p>
                  </a:txBody>
                  <a:tcPr/>
                </a:tc>
              </a:tr>
              <a:tr h="542796">
                <a:tc>
                  <a:txBody>
                    <a:bodyPr/>
                    <a:lstStyle/>
                    <a:p>
                      <a:r>
                        <a:rPr lang="en-IN" dirty="0" smtClean="0">
                          <a:effectLst/>
                        </a:rPr>
                        <a:t>bakery website</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1K – 10K</a:t>
                      </a:r>
                      <a:endParaRPr lang="en-IN" dirty="0" smtClean="0"/>
                    </a:p>
                    <a:p>
                      <a:endParaRPr lang="en-IN" dirty="0"/>
                    </a:p>
                  </a:txBody>
                  <a:tcPr/>
                </a:tc>
                <a:tc>
                  <a:txBody>
                    <a:bodyPr/>
                    <a:lstStyle/>
                    <a:p>
                      <a:r>
                        <a:rPr lang="en-US" dirty="0" smtClean="0"/>
                        <a:t>Low</a:t>
                      </a:r>
                      <a:endParaRPr lang="en-IN" dirty="0"/>
                    </a:p>
                  </a:txBody>
                  <a:tcPr/>
                </a:tc>
              </a:tr>
              <a:tr h="542796">
                <a:tc>
                  <a:txBody>
                    <a:bodyPr/>
                    <a:lstStyle/>
                    <a:p>
                      <a:r>
                        <a:rPr lang="en-IN" dirty="0" smtClean="0">
                          <a:effectLst/>
                        </a:rPr>
                        <a:t>wedding cake designs</a:t>
                      </a:r>
                      <a:endParaRPr lang="en-IN" dirty="0"/>
                    </a:p>
                  </a:txBody>
                  <a:tcPr/>
                </a:tc>
                <a:tc>
                  <a:txBody>
                    <a:bodyPr/>
                    <a:lstStyle/>
                    <a:p>
                      <a:r>
                        <a:rPr lang="en-IN" dirty="0" smtClean="0">
                          <a:effectLst/>
                        </a:rPr>
                        <a:t>100 – 1K</a:t>
                      </a:r>
                      <a:r>
                        <a:rPr lang="en-IN" dirty="0" smtClean="0"/>
                        <a:t/>
                      </a:r>
                      <a:br>
                        <a:rPr lang="en-IN" dirty="0" smtClean="0"/>
                      </a:br>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rPr>
                        <a:t>Medium</a:t>
                      </a:r>
                      <a:endParaRPr lang="en-IN" dirty="0"/>
                    </a:p>
                  </a:txBody>
                  <a:tcPr/>
                </a:tc>
              </a:tr>
              <a:tr h="38532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bakery box</a:t>
                      </a:r>
                      <a:endParaRPr lang="en-IN" dirty="0" smtClean="0">
                        <a:effectLst/>
                      </a:endParaRPr>
                    </a:p>
                  </a:txBody>
                  <a:tcPr/>
                </a:tc>
                <a:tc>
                  <a:txBody>
                    <a:bodyPr/>
                    <a:lstStyle/>
                    <a:p>
                      <a:r>
                        <a:rPr lang="en-IN" dirty="0" smtClean="0">
                          <a:effectLst/>
                        </a:rPr>
                        <a:t>100 – 1K</a:t>
                      </a:r>
                      <a:endParaRPr lang="en-IN" dirty="0"/>
                    </a:p>
                  </a:txBody>
                  <a:tcPr/>
                </a:tc>
                <a:tc>
                  <a:txBody>
                    <a:bodyPr/>
                    <a:lstStyle/>
                    <a:p>
                      <a:r>
                        <a:rPr lang="en-US" dirty="0" smtClean="0"/>
                        <a:t>Low</a:t>
                      </a:r>
                      <a:endParaRPr lang="en-IN" dirty="0"/>
                    </a:p>
                  </a:txBody>
                  <a:tcPr/>
                </a:tc>
              </a:tr>
              <a:tr h="542796">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effectLst/>
                        </a:rPr>
                        <a:t>best bakery near me</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10K – 100K</a:t>
                      </a:r>
                      <a:endParaRPr lang="en-IN" dirty="0" smtClean="0"/>
                    </a:p>
                    <a:p>
                      <a:endParaRPr lang="en-IN" dirty="0"/>
                    </a:p>
                  </a:txBody>
                  <a:tcPr/>
                </a:tc>
                <a:tc>
                  <a:txBody>
                    <a:bodyPr/>
                    <a:lstStyle/>
                    <a:p>
                      <a:r>
                        <a:rPr lang="en-US" dirty="0" smtClean="0"/>
                        <a:t>Low</a:t>
                      </a:r>
                      <a:endParaRPr lang="en-IN" dirty="0"/>
                    </a:p>
                  </a:txBody>
                  <a:tcPr/>
                </a:tc>
              </a:tr>
              <a:tr h="41425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pastries near me</a:t>
                      </a:r>
                    </a:p>
                    <a:p>
                      <a:endParaRPr lang="en-IN"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10K – 100K</a:t>
                      </a:r>
                      <a:endParaRPr lang="en-IN" dirty="0" smtClean="0"/>
                    </a:p>
                    <a:p>
                      <a:endParaRPr lang="en-IN" dirty="0"/>
                    </a:p>
                  </a:txBody>
                  <a:tcPr/>
                </a:tc>
                <a:tc>
                  <a:txBody>
                    <a:bodyPr/>
                    <a:lstStyle/>
                    <a:p>
                      <a:r>
                        <a:rPr lang="en-US" dirty="0" smtClean="0"/>
                        <a:t>Low</a:t>
                      </a:r>
                      <a:endParaRPr lang="en-IN" dirty="0"/>
                    </a:p>
                  </a:txBody>
                  <a:tcPr/>
                </a:tc>
              </a:tr>
            </a:tbl>
          </a:graphicData>
        </a:graphic>
      </p:graphicFrame>
    </p:spTree>
    <p:extLst>
      <p:ext uri="{BB962C8B-B14F-4D97-AF65-F5344CB8AC3E}">
        <p14:creationId xmlns:p14="http://schemas.microsoft.com/office/powerpoint/2010/main" val="3382509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5;p27"/>
          <p:cNvSpPr/>
          <p:nvPr/>
        </p:nvSpPr>
        <p:spPr>
          <a:xfrm>
            <a:off x="2161307" y="116305"/>
            <a:ext cx="3647211" cy="434414"/>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algn="ctr"/>
            <a:endParaRPr lang="en-US" sz="1500" b="1" dirty="0" smtClean="0">
              <a:solidFill>
                <a:schemeClr val="bg1"/>
              </a:solidFill>
            </a:endParaRPr>
          </a:p>
          <a:p>
            <a:pPr algn="ctr"/>
            <a:r>
              <a:rPr lang="en-US" sz="1500" b="1" dirty="0" smtClean="0">
                <a:solidFill>
                  <a:schemeClr val="bg1"/>
                </a:solidFill>
              </a:rPr>
              <a:t>Keyword Research- </a:t>
            </a:r>
            <a:r>
              <a:rPr lang="en-US" sz="1500" b="1" dirty="0">
                <a:solidFill>
                  <a:schemeClr val="bg1"/>
                </a:solidFill>
              </a:rPr>
              <a:t>Product page </a:t>
            </a:r>
          </a:p>
          <a:p>
            <a:pPr lvl="0" algn="ctr"/>
            <a:endParaRPr sz="1500" b="1" dirty="0">
              <a:solidFill>
                <a:schemeClr val="bg1"/>
              </a:solidFill>
            </a:endParaRPr>
          </a:p>
        </p:txBody>
      </p:sp>
      <p:pic>
        <p:nvPicPr>
          <p:cNvPr id="8"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3960034629"/>
              </p:ext>
            </p:extLst>
          </p:nvPr>
        </p:nvGraphicFramePr>
        <p:xfrm>
          <a:off x="1007918" y="907059"/>
          <a:ext cx="7512626" cy="4155775"/>
        </p:xfrm>
        <a:graphic>
          <a:graphicData uri="http://schemas.openxmlformats.org/drawingml/2006/table">
            <a:tbl>
              <a:tblPr firstRow="1" bandRow="1">
                <a:tableStyleId>{5C22544A-7EE6-4342-B048-85BDC9FD1C3A}</a:tableStyleId>
              </a:tblPr>
              <a:tblGrid>
                <a:gridCol w="4145972"/>
                <a:gridCol w="1883566"/>
                <a:gridCol w="1483088"/>
              </a:tblGrid>
              <a:tr h="319292">
                <a:tc>
                  <a:txBody>
                    <a:bodyPr/>
                    <a:lstStyle/>
                    <a:p>
                      <a:r>
                        <a:rPr lang="en-US" dirty="0" smtClean="0"/>
                        <a:t>Keywords</a:t>
                      </a:r>
                      <a:endParaRPr lang="en-IN" dirty="0"/>
                    </a:p>
                  </a:txBody>
                  <a:tcPr/>
                </a:tc>
                <a:tc>
                  <a:txBody>
                    <a:bodyPr/>
                    <a:lstStyle/>
                    <a:p>
                      <a:r>
                        <a:rPr lang="en-US" dirty="0" err="1" smtClean="0"/>
                        <a:t>Avg.Search</a:t>
                      </a:r>
                      <a:r>
                        <a:rPr lang="en-US" baseline="0" dirty="0" smtClean="0"/>
                        <a:t>/m</a:t>
                      </a:r>
                      <a:endParaRPr lang="en-IN" dirty="0"/>
                    </a:p>
                  </a:txBody>
                  <a:tcPr/>
                </a:tc>
                <a:tc>
                  <a:txBody>
                    <a:bodyPr/>
                    <a:lstStyle/>
                    <a:p>
                      <a:r>
                        <a:rPr lang="en-US" dirty="0" smtClean="0"/>
                        <a:t>Completion</a:t>
                      </a:r>
                      <a:r>
                        <a:rPr lang="en-US" baseline="0" dirty="0" smtClean="0"/>
                        <a:t> </a:t>
                      </a:r>
                      <a:endParaRPr lang="en-IN" dirty="0"/>
                    </a:p>
                  </a:txBody>
                  <a:tcPr/>
                </a:tc>
              </a:tr>
              <a:tr h="359068">
                <a:tc>
                  <a:txBody>
                    <a:bodyPr/>
                    <a:lstStyle/>
                    <a:p>
                      <a:r>
                        <a:rPr lang="en-IN" sz="1400" b="0" i="0" u="none" strike="noStrike" cap="none" dirty="0" smtClean="0">
                          <a:solidFill>
                            <a:schemeClr val="dk1"/>
                          </a:solidFill>
                          <a:effectLst/>
                          <a:latin typeface="+mn-lt"/>
                          <a:ea typeface="+mn-ea"/>
                          <a:cs typeface="+mn-cs"/>
                          <a:sym typeface="Arial"/>
                        </a:rPr>
                        <a:t>Masala </a:t>
                      </a:r>
                      <a:r>
                        <a:rPr lang="en-IN" sz="1400" b="0" i="0" u="none" strike="noStrike" cap="none" dirty="0" err="1" smtClean="0">
                          <a:solidFill>
                            <a:schemeClr val="dk1"/>
                          </a:solidFill>
                          <a:effectLst/>
                          <a:latin typeface="+mn-lt"/>
                          <a:ea typeface="+mn-ea"/>
                          <a:cs typeface="+mn-cs"/>
                          <a:sym typeface="Arial"/>
                        </a:rPr>
                        <a:t>Chaasa</a:t>
                      </a:r>
                      <a:endParaRPr lang="en-IN" sz="1400" b="0" i="0" u="none" strike="noStrike" cap="none" dirty="0">
                        <a:solidFill>
                          <a:schemeClr val="dk1"/>
                        </a:solidFill>
                        <a:effectLst/>
                        <a:latin typeface="+mn-lt"/>
                        <a:ea typeface="+mn-ea"/>
                        <a:cs typeface="+mn-cs"/>
                        <a:sym typeface="Arial"/>
                      </a:endParaRPr>
                    </a:p>
                  </a:txBody>
                  <a:tcPr/>
                </a:tc>
                <a:tc>
                  <a:txBody>
                    <a:bodyPr/>
                    <a:lstStyle/>
                    <a:p>
                      <a:r>
                        <a:rPr lang="en-IN" sz="1400" b="0" i="0" u="none" strike="noStrike" cap="none" dirty="0" smtClean="0">
                          <a:solidFill>
                            <a:schemeClr val="dk1"/>
                          </a:solidFill>
                          <a:effectLst/>
                          <a:latin typeface="+mn-lt"/>
                          <a:ea typeface="+mn-ea"/>
                          <a:cs typeface="+mn-cs"/>
                          <a:sym typeface="Arial"/>
                        </a:rPr>
                        <a:t>10 – 100</a:t>
                      </a:r>
                      <a:endParaRPr lang="en-IN" dirty="0"/>
                    </a:p>
                  </a:txBody>
                  <a:tcPr/>
                </a:tc>
                <a:tc>
                  <a:txBody>
                    <a:bodyPr/>
                    <a:lstStyle/>
                    <a:p>
                      <a:r>
                        <a:rPr lang="en-US" dirty="0" smtClean="0"/>
                        <a:t>Low</a:t>
                      </a:r>
                      <a:endParaRPr lang="en-IN" dirty="0"/>
                    </a:p>
                  </a:txBody>
                  <a:tcPr/>
                </a:tc>
              </a:tr>
              <a:tr h="402743">
                <a:tc>
                  <a:txBody>
                    <a:bodyPr/>
                    <a:lstStyle/>
                    <a:p>
                      <a:r>
                        <a:rPr lang="en-IN" dirty="0" smtClean="0">
                          <a:effectLst/>
                        </a:rPr>
                        <a:t>buttermilk near me</a:t>
                      </a:r>
                    </a:p>
                  </a:txBody>
                  <a:tcPr/>
                </a:tc>
                <a:tc>
                  <a:txBody>
                    <a:bodyPr/>
                    <a:lstStyle/>
                    <a:p>
                      <a:r>
                        <a:rPr lang="en-IN" sz="1400" b="0" i="0" u="none" strike="noStrike" cap="none" dirty="0" smtClean="0">
                          <a:solidFill>
                            <a:schemeClr val="dk1"/>
                          </a:solidFill>
                          <a:effectLst/>
                          <a:latin typeface="+mn-lt"/>
                          <a:ea typeface="+mn-ea"/>
                          <a:cs typeface="+mn-cs"/>
                          <a:sym typeface="Arial"/>
                        </a:rPr>
                        <a:t>1K – 10K</a:t>
                      </a:r>
                      <a:endParaRPr lang="en-IN" dirty="0" smtClean="0"/>
                    </a:p>
                  </a:txBody>
                  <a:tcPr/>
                </a:tc>
                <a:tc>
                  <a:txBody>
                    <a:bodyPr/>
                    <a:lstStyle/>
                    <a:p>
                      <a:r>
                        <a:rPr lang="en-US" dirty="0" smtClean="0"/>
                        <a:t>Low</a:t>
                      </a:r>
                      <a:endParaRPr lang="en-IN" dirty="0"/>
                    </a:p>
                  </a:txBody>
                  <a:tcPr/>
                </a:tc>
              </a:tr>
              <a:tr h="542796">
                <a:tc>
                  <a:txBody>
                    <a:bodyPr/>
                    <a:lstStyle/>
                    <a:p>
                      <a:r>
                        <a:rPr lang="en-IN" dirty="0" smtClean="0">
                          <a:effectLst/>
                        </a:rPr>
                        <a:t>dried buttermilk</a:t>
                      </a:r>
                    </a:p>
                  </a:txBody>
                  <a:tcPr/>
                </a:tc>
                <a:tc>
                  <a:txBody>
                    <a:bodyPr/>
                    <a:lstStyle/>
                    <a:p>
                      <a:r>
                        <a:rPr lang="en-IN" sz="1400" b="0" i="0" u="none" strike="noStrike" cap="none" dirty="0" smtClean="0">
                          <a:solidFill>
                            <a:schemeClr val="dk1"/>
                          </a:solidFill>
                          <a:effectLst/>
                          <a:latin typeface="+mn-lt"/>
                          <a:ea typeface="+mn-ea"/>
                          <a:cs typeface="+mn-cs"/>
                          <a:sym typeface="Arial"/>
                        </a:rPr>
                        <a:t>100 – 1K</a:t>
                      </a:r>
                      <a:endParaRPr lang="en-IN" dirty="0" smtClean="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Low</a:t>
                      </a:r>
                    </a:p>
                    <a:p>
                      <a:endParaRPr lang="en-IN" dirty="0"/>
                    </a:p>
                  </a:txBody>
                  <a:tcPr/>
                </a:tc>
              </a:tr>
              <a:tr h="542796">
                <a:tc>
                  <a:txBody>
                    <a:bodyPr/>
                    <a:lstStyle/>
                    <a:p>
                      <a:r>
                        <a:rPr lang="en-IN" sz="1400" b="0" i="0" u="none" strike="noStrike" cap="none" dirty="0" smtClean="0">
                          <a:solidFill>
                            <a:schemeClr val="dk1"/>
                          </a:solidFill>
                          <a:effectLst/>
                          <a:latin typeface="+mn-lt"/>
                          <a:ea typeface="+mn-ea"/>
                          <a:cs typeface="+mn-cs"/>
                          <a:sym typeface="Arial"/>
                        </a:rPr>
                        <a:t>buttermilk for sale</a:t>
                      </a:r>
                      <a:endParaRPr lang="en-IN"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10 – 100</a:t>
                      </a:r>
                      <a:endParaRPr lang="en-IN" dirty="0" smtClean="0"/>
                    </a:p>
                    <a:p>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rPr>
                        <a:t>Medium</a:t>
                      </a:r>
                      <a:endParaRPr lang="en-IN" dirty="0"/>
                    </a:p>
                  </a:txBody>
                  <a:tcPr/>
                </a:tc>
              </a:tr>
              <a:tr h="542796">
                <a:tc>
                  <a:txBody>
                    <a:bodyPr/>
                    <a:lstStyle/>
                    <a:p>
                      <a:r>
                        <a:rPr lang="en-IN" dirty="0" smtClean="0">
                          <a:effectLst/>
                        </a:rPr>
                        <a:t>real buttermilk</a:t>
                      </a:r>
                    </a:p>
                  </a:txBody>
                  <a:tcPr/>
                </a:tc>
                <a:tc>
                  <a:txBody>
                    <a:bodyPr/>
                    <a:lstStyle/>
                    <a:p>
                      <a:r>
                        <a:rPr lang="en-IN" dirty="0" smtClean="0">
                          <a:effectLst/>
                        </a:rPr>
                        <a:t>10 – 100</a:t>
                      </a:r>
                      <a:r>
                        <a:rPr lang="en-IN" dirty="0" smtClean="0"/>
                        <a:t/>
                      </a:r>
                      <a:br>
                        <a:rPr lang="en-IN" dirty="0" smtClean="0"/>
                      </a:br>
                      <a:endParaRPr lang="en-IN" dirty="0"/>
                    </a:p>
                  </a:txBody>
                  <a:tcPr/>
                </a:tc>
                <a:tc>
                  <a:txBody>
                    <a:bodyPr/>
                    <a:lstStyle/>
                    <a:p>
                      <a:r>
                        <a:rPr lang="en-US" sz="1400" b="0" i="0" u="none" strike="noStrike" cap="none" dirty="0" smtClean="0">
                          <a:solidFill>
                            <a:schemeClr val="dk1"/>
                          </a:solidFill>
                          <a:effectLst/>
                          <a:latin typeface="+mn-lt"/>
                          <a:ea typeface="+mn-ea"/>
                          <a:cs typeface="+mn-cs"/>
                          <a:sym typeface="Arial"/>
                        </a:rPr>
                        <a:t>Low</a:t>
                      </a:r>
                      <a:endParaRPr lang="en-IN" dirty="0"/>
                    </a:p>
                  </a:txBody>
                  <a:tcPr/>
                </a:tc>
              </a:tr>
              <a:tr h="385328">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err="1" smtClean="0">
                          <a:solidFill>
                            <a:schemeClr val="dk1"/>
                          </a:solidFill>
                          <a:effectLst/>
                          <a:latin typeface="+mn-lt"/>
                          <a:ea typeface="+mn-ea"/>
                          <a:cs typeface="+mn-cs"/>
                          <a:sym typeface="Arial"/>
                        </a:rPr>
                        <a:t>cavins</a:t>
                      </a:r>
                      <a:r>
                        <a:rPr lang="en-IN" sz="1400" b="0" i="0" u="none" strike="noStrike" cap="none" dirty="0" smtClean="0">
                          <a:solidFill>
                            <a:schemeClr val="dk1"/>
                          </a:solidFill>
                          <a:effectLst/>
                          <a:latin typeface="+mn-lt"/>
                          <a:ea typeface="+mn-ea"/>
                          <a:cs typeface="+mn-cs"/>
                          <a:sym typeface="Arial"/>
                        </a:rPr>
                        <a:t> </a:t>
                      </a:r>
                      <a:r>
                        <a:rPr lang="en-IN" sz="1400" b="0" i="0" u="none" strike="noStrike" cap="none" dirty="0" err="1" smtClean="0">
                          <a:solidFill>
                            <a:schemeClr val="dk1"/>
                          </a:solidFill>
                          <a:effectLst/>
                          <a:latin typeface="+mn-lt"/>
                          <a:ea typeface="+mn-ea"/>
                          <a:cs typeface="+mn-cs"/>
                          <a:sym typeface="Arial"/>
                        </a:rPr>
                        <a:t>chaasa</a:t>
                      </a:r>
                      <a:endParaRPr lang="en-IN" dirty="0" smtClean="0">
                        <a:effectLst/>
                      </a:endParaRPr>
                    </a:p>
                  </a:txBody>
                  <a:tcPr/>
                </a:tc>
                <a:tc>
                  <a:txBody>
                    <a:bodyPr/>
                    <a:lstStyle/>
                    <a:p>
                      <a:r>
                        <a:rPr lang="en-IN" dirty="0" smtClean="0">
                          <a:effectLst/>
                        </a:rPr>
                        <a:t>10 – 100</a:t>
                      </a:r>
                      <a:endParaRPr lang="en-IN" dirty="0"/>
                    </a:p>
                  </a:txBody>
                  <a:tcPr/>
                </a:tc>
                <a:tc>
                  <a:txBody>
                    <a:bodyPr/>
                    <a:lstStyle/>
                    <a:p>
                      <a:r>
                        <a:rPr lang="en-US" dirty="0" smtClean="0"/>
                        <a:t>Low</a:t>
                      </a:r>
                      <a:endParaRPr lang="en-IN" dirty="0"/>
                    </a:p>
                  </a:txBody>
                  <a:tcPr/>
                </a:tc>
              </a:tr>
              <a:tr h="542796">
                <a:tc>
                  <a:txBody>
                    <a:bodyPr/>
                    <a:lstStyle/>
                    <a:p>
                      <a:r>
                        <a:rPr lang="en-IN" dirty="0" smtClean="0">
                          <a:effectLst/>
                        </a:rPr>
                        <a:t>organic buttermilk</a:t>
                      </a:r>
                    </a:p>
                    <a:p>
                      <a:endParaRPr lang="en-IN"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10 – 100</a:t>
                      </a:r>
                      <a:endParaRPr lang="en-IN" dirty="0" smtClean="0"/>
                    </a:p>
                    <a:p>
                      <a:endParaRPr lang="en-IN" dirty="0"/>
                    </a:p>
                  </a:txBody>
                  <a:tcPr/>
                </a:tc>
                <a:tc>
                  <a:txBody>
                    <a:bodyPr/>
                    <a:lstStyle/>
                    <a:p>
                      <a:r>
                        <a:rPr lang="en-US" dirty="0" smtClean="0"/>
                        <a:t>High</a:t>
                      </a:r>
                      <a:endParaRPr lang="en-IN" dirty="0"/>
                    </a:p>
                  </a:txBody>
                  <a:tcPr/>
                </a:tc>
              </a:tr>
              <a:tr h="414250">
                <a:tc>
                  <a:txBody>
                    <a:bodyPr/>
                    <a:lstStyle/>
                    <a:p>
                      <a:r>
                        <a:rPr lang="en-IN" smtClean="0">
                          <a:effectLst/>
                        </a:rPr>
                        <a:t>buttermilk cost</a:t>
                      </a:r>
                      <a:endParaRPr lang="en-IN" dirty="0" smtClean="0">
                        <a:effectLst/>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dk1"/>
                          </a:solidFill>
                          <a:effectLst/>
                          <a:latin typeface="+mn-lt"/>
                          <a:ea typeface="+mn-ea"/>
                          <a:cs typeface="+mn-cs"/>
                          <a:sym typeface="Arial"/>
                        </a:rPr>
                        <a:t>100 – 1K</a:t>
                      </a:r>
                      <a:endParaRPr lang="en-IN" dirty="0" smtClean="0"/>
                    </a:p>
                    <a:p>
                      <a:endParaRPr lang="en-IN" dirty="0"/>
                    </a:p>
                  </a:txBody>
                  <a:tcPr/>
                </a:tc>
                <a:tc>
                  <a:txBody>
                    <a:bodyPr/>
                    <a:lstStyle/>
                    <a:p>
                      <a:r>
                        <a:rPr lang="en-IN" sz="1400" b="0" i="0" u="none" strike="noStrike" cap="none" dirty="0" smtClean="0">
                          <a:solidFill>
                            <a:schemeClr val="dk1"/>
                          </a:solidFill>
                          <a:effectLst/>
                          <a:latin typeface="+mn-lt"/>
                          <a:ea typeface="+mn-ea"/>
                          <a:cs typeface="+mn-cs"/>
                          <a:sym typeface="Arial"/>
                        </a:rPr>
                        <a:t>Medium</a:t>
                      </a:r>
                      <a:endParaRPr lang="en-IN" dirty="0"/>
                    </a:p>
                  </a:txBody>
                  <a:tcPr/>
                </a:tc>
              </a:tr>
            </a:tbl>
          </a:graphicData>
        </a:graphic>
      </p:graphicFrame>
    </p:spTree>
    <p:extLst>
      <p:ext uri="{BB962C8B-B14F-4D97-AF65-F5344CB8AC3E}">
        <p14:creationId xmlns:p14="http://schemas.microsoft.com/office/powerpoint/2010/main" val="4275221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206" y="1361785"/>
            <a:ext cx="8302339" cy="2815360"/>
          </a:xfrm>
        </p:spPr>
        <p:txBody>
          <a:bodyPr>
            <a:normAutofit fontScale="90000"/>
          </a:bodyPr>
          <a:lstStyle/>
          <a:p>
            <a:r>
              <a:rPr lang="en-US" sz="1600" b="0" dirty="0">
                <a:solidFill>
                  <a:srgbClr val="000000"/>
                </a:solidFill>
                <a:latin typeface="Arial"/>
                <a:ea typeface="Arial"/>
                <a:cs typeface="Arial"/>
                <a:sym typeface="Arial"/>
              </a:rPr>
              <a:t>(1) </a:t>
            </a:r>
            <a:r>
              <a:rPr lang="en-US" sz="1600" b="0" dirty="0" err="1">
                <a:solidFill>
                  <a:srgbClr val="000000"/>
                </a:solidFill>
                <a:latin typeface="Arial"/>
                <a:ea typeface="Arial"/>
                <a:cs typeface="Arial"/>
                <a:sym typeface="Arial"/>
              </a:rPr>
              <a:t>Url</a:t>
            </a:r>
            <a:r>
              <a:rPr lang="en-US" sz="1600" b="0" dirty="0">
                <a:solidFill>
                  <a:srgbClr val="000000"/>
                </a:solidFill>
                <a:latin typeface="Arial"/>
                <a:ea typeface="Arial"/>
                <a:cs typeface="Arial"/>
                <a:sym typeface="Arial"/>
              </a:rPr>
              <a:t> Optimization</a:t>
            </a:r>
            <a:br>
              <a:rPr lang="en-US" sz="1600" b="0" dirty="0">
                <a:solidFill>
                  <a:srgbClr val="000000"/>
                </a:solidFill>
                <a:latin typeface="Arial"/>
                <a:ea typeface="Arial"/>
                <a:cs typeface="Arial"/>
                <a:sym typeface="Arial"/>
              </a:rPr>
            </a:br>
            <a:r>
              <a:rPr lang="en-US" sz="1600" b="0" dirty="0">
                <a:solidFill>
                  <a:srgbClr val="000000"/>
                </a:solidFill>
                <a:latin typeface="Arial"/>
                <a:ea typeface="Arial"/>
                <a:cs typeface="Arial"/>
                <a:sym typeface="Arial"/>
              </a:rPr>
              <a:t>(2) Meta tag meta description </a:t>
            </a:r>
            <a:br>
              <a:rPr lang="en-US" sz="1600" b="0" dirty="0">
                <a:solidFill>
                  <a:srgbClr val="000000"/>
                </a:solidFill>
                <a:latin typeface="Arial"/>
                <a:ea typeface="Arial"/>
                <a:cs typeface="Arial"/>
                <a:sym typeface="Arial"/>
              </a:rPr>
            </a:br>
            <a:r>
              <a:rPr lang="en-US" sz="1600" b="0" dirty="0">
                <a:solidFill>
                  <a:srgbClr val="000000"/>
                </a:solidFill>
                <a:latin typeface="Arial"/>
                <a:ea typeface="Arial"/>
                <a:cs typeface="Arial"/>
                <a:sym typeface="Arial"/>
              </a:rPr>
              <a:t>(3) Header Tag </a:t>
            </a:r>
            <a:br>
              <a:rPr lang="en-US" sz="1600" b="0" dirty="0">
                <a:solidFill>
                  <a:srgbClr val="000000"/>
                </a:solidFill>
                <a:latin typeface="Arial"/>
                <a:ea typeface="Arial"/>
                <a:cs typeface="Arial"/>
                <a:sym typeface="Arial"/>
              </a:rPr>
            </a:br>
            <a:r>
              <a:rPr lang="en-US" sz="1600" b="0" dirty="0">
                <a:solidFill>
                  <a:srgbClr val="000000"/>
                </a:solidFill>
                <a:latin typeface="Arial"/>
                <a:ea typeface="Arial"/>
                <a:cs typeface="Arial"/>
                <a:sym typeface="Arial"/>
              </a:rPr>
              <a:t>(3) Image optimization ALT, </a:t>
            </a:r>
            <a:r>
              <a:rPr lang="en-US" sz="1600" b="0" dirty="0" smtClean="0">
                <a:solidFill>
                  <a:srgbClr val="000000"/>
                </a:solidFill>
                <a:latin typeface="Arial"/>
                <a:ea typeface="Arial"/>
                <a:cs typeface="Arial"/>
                <a:sym typeface="Arial"/>
              </a:rPr>
              <a:t>title and </a:t>
            </a:r>
            <a:r>
              <a:rPr lang="en-US" sz="1600" b="0" dirty="0">
                <a:solidFill>
                  <a:srgbClr val="000000"/>
                </a:solidFill>
                <a:latin typeface="Arial"/>
                <a:ea typeface="Arial"/>
                <a:cs typeface="Arial"/>
                <a:sym typeface="Arial"/>
              </a:rPr>
              <a:t>description </a:t>
            </a:r>
            <a:r>
              <a:rPr lang="en-US" sz="1600" b="0" dirty="0">
                <a:solidFill>
                  <a:srgbClr val="000000"/>
                </a:solidFill>
                <a:latin typeface="Arial"/>
                <a:ea typeface="Arial"/>
                <a:cs typeface="Arial"/>
                <a:sym typeface="Arial"/>
              </a:rPr>
              <a:t/>
            </a:r>
            <a:br>
              <a:rPr lang="en-US" sz="1600" b="0" dirty="0">
                <a:solidFill>
                  <a:srgbClr val="000000"/>
                </a:solidFill>
                <a:latin typeface="Arial"/>
                <a:ea typeface="Arial"/>
                <a:cs typeface="Arial"/>
                <a:sym typeface="Arial"/>
              </a:rPr>
            </a:br>
            <a:r>
              <a:rPr lang="en-US" sz="1600" b="0" dirty="0">
                <a:solidFill>
                  <a:srgbClr val="000000"/>
                </a:solidFill>
                <a:latin typeface="Arial"/>
                <a:ea typeface="Arial"/>
                <a:cs typeface="Arial"/>
                <a:sym typeface="Arial"/>
              </a:rPr>
              <a:t>(4) Interlink and external link</a:t>
            </a:r>
            <a:br>
              <a:rPr lang="en-US" sz="1600" b="0" dirty="0">
                <a:solidFill>
                  <a:srgbClr val="000000"/>
                </a:solidFill>
                <a:latin typeface="Arial"/>
                <a:ea typeface="Arial"/>
                <a:cs typeface="Arial"/>
                <a:sym typeface="Arial"/>
              </a:rPr>
            </a:br>
            <a:r>
              <a:rPr lang="en-US" sz="1600" b="0" dirty="0">
                <a:solidFill>
                  <a:srgbClr val="000000"/>
                </a:solidFill>
                <a:latin typeface="Arial"/>
                <a:ea typeface="Arial"/>
                <a:cs typeface="Arial"/>
                <a:sym typeface="Arial"/>
              </a:rPr>
              <a:t>(5) Content quality </a:t>
            </a:r>
            <a:br>
              <a:rPr lang="en-US" sz="1600" b="0" dirty="0">
                <a:solidFill>
                  <a:srgbClr val="000000"/>
                </a:solidFill>
                <a:latin typeface="Arial"/>
                <a:ea typeface="Arial"/>
                <a:cs typeface="Arial"/>
                <a:sym typeface="Arial"/>
              </a:rPr>
            </a:br>
            <a:r>
              <a:rPr lang="en-US" sz="1600" b="0" dirty="0">
                <a:solidFill>
                  <a:srgbClr val="000000"/>
                </a:solidFill>
                <a:latin typeface="Arial"/>
                <a:ea typeface="Arial"/>
                <a:cs typeface="Arial"/>
                <a:sym typeface="Arial"/>
              </a:rPr>
              <a:t>(6) Keyword </a:t>
            </a:r>
            <a:r>
              <a:rPr lang="en-US" sz="1600" b="0" dirty="0" smtClean="0">
                <a:solidFill>
                  <a:srgbClr val="000000"/>
                </a:solidFill>
                <a:latin typeface="Arial"/>
                <a:ea typeface="Arial"/>
                <a:cs typeface="Arial"/>
                <a:sym typeface="Arial"/>
              </a:rPr>
              <a:t>density</a:t>
            </a:r>
            <a:br>
              <a:rPr lang="en-US" sz="1600" b="0" dirty="0" smtClean="0">
                <a:solidFill>
                  <a:srgbClr val="000000"/>
                </a:solidFill>
                <a:latin typeface="Arial"/>
                <a:ea typeface="Arial"/>
                <a:cs typeface="Arial"/>
                <a:sym typeface="Arial"/>
              </a:rPr>
            </a:br>
            <a:r>
              <a:rPr lang="en-US" sz="1600" b="0" dirty="0" smtClean="0">
                <a:solidFill>
                  <a:srgbClr val="000000"/>
                </a:solidFill>
                <a:latin typeface="Arial"/>
                <a:ea typeface="Arial"/>
                <a:cs typeface="Arial"/>
                <a:sym typeface="Arial"/>
              </a:rPr>
              <a:t>(7) Site Speed</a:t>
            </a:r>
            <a:r>
              <a:rPr lang="en-IN" b="0" dirty="0"/>
              <a:t/>
            </a:r>
            <a:br>
              <a:rPr lang="en-IN" b="0" dirty="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t>
            </a:r>
            <a:br>
              <a:rPr lang="en-US" dirty="0" smtClean="0"/>
            </a:br>
            <a:r>
              <a:rPr lang="en-US" dirty="0" smtClean="0"/>
              <a:t/>
            </a:r>
            <a:br>
              <a:rPr lang="en-US" dirty="0" smtClean="0"/>
            </a:br>
            <a:r>
              <a:rPr lang="en-US" dirty="0"/>
              <a:t/>
            </a:r>
            <a:br>
              <a:rPr lang="en-US" dirty="0"/>
            </a:br>
            <a:r>
              <a:rPr lang="en-US" dirty="0" smtClean="0"/>
              <a:t/>
            </a:r>
            <a:br>
              <a:rPr lang="en-US" dirty="0" smtClean="0"/>
            </a:br>
            <a:r>
              <a:rPr lang="en-US" dirty="0" smtClean="0"/>
              <a:t/>
            </a:r>
            <a:br>
              <a:rPr lang="en-US" dirty="0" smtClean="0"/>
            </a:br>
            <a:r>
              <a:rPr lang="en-IN" dirty="0"/>
              <a:t/>
            </a:r>
            <a:br>
              <a:rPr lang="en-IN" dirty="0"/>
            </a:br>
            <a:endParaRPr lang="en-IN" dirty="0"/>
          </a:p>
        </p:txBody>
      </p:sp>
      <p:pic>
        <p:nvPicPr>
          <p:cNvPr id="4"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9" y="116304"/>
            <a:ext cx="1198417" cy="29336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45;p27"/>
          <p:cNvSpPr/>
          <p:nvPr/>
        </p:nvSpPr>
        <p:spPr>
          <a:xfrm>
            <a:off x="2161306" y="262985"/>
            <a:ext cx="3647211" cy="434414"/>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algn="ctr"/>
            <a:endParaRPr lang="en-US" sz="1500" b="1" dirty="0" smtClean="0">
              <a:solidFill>
                <a:schemeClr val="bg1"/>
              </a:solidFill>
            </a:endParaRPr>
          </a:p>
          <a:p>
            <a:pPr algn="ctr"/>
            <a:r>
              <a:rPr lang="en-US" sz="1500" b="1" dirty="0" smtClean="0">
                <a:solidFill>
                  <a:schemeClr val="bg1"/>
                </a:solidFill>
              </a:rPr>
              <a:t>On-page </a:t>
            </a:r>
            <a:r>
              <a:rPr lang="en-US" sz="1500" b="1" dirty="0">
                <a:solidFill>
                  <a:schemeClr val="bg1"/>
                </a:solidFill>
              </a:rPr>
              <a:t>Elements</a:t>
            </a:r>
            <a:endParaRPr lang="en-US" sz="1500" b="1" dirty="0">
              <a:solidFill>
                <a:schemeClr val="bg1"/>
              </a:solidFill>
            </a:endParaRPr>
          </a:p>
          <a:p>
            <a:pPr lvl="0" algn="ctr"/>
            <a:endParaRPr sz="1500" b="1" dirty="0">
              <a:solidFill>
                <a:schemeClr val="bg1"/>
              </a:solidFill>
            </a:endParaRPr>
          </a:p>
        </p:txBody>
      </p:sp>
    </p:spTree>
    <p:extLst>
      <p:ext uri="{BB962C8B-B14F-4D97-AF65-F5344CB8AC3E}">
        <p14:creationId xmlns:p14="http://schemas.microsoft.com/office/powerpoint/2010/main" val="1568804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39" name="Google Shape;145;p27"/>
          <p:cNvSpPr/>
          <p:nvPr/>
        </p:nvSpPr>
        <p:spPr>
          <a:xfrm>
            <a:off x="460375" y="1956342"/>
            <a:ext cx="1091044" cy="501902"/>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r>
              <a:rPr lang="en-IN" sz="1000" dirty="0">
                <a:solidFill>
                  <a:schemeClr val="bg1"/>
                </a:solidFill>
              </a:rPr>
              <a:t> </a:t>
            </a:r>
            <a:r>
              <a:rPr lang="en-IN" sz="1000" dirty="0" smtClean="0">
                <a:solidFill>
                  <a:schemeClr val="bg1"/>
                </a:solidFill>
              </a:rPr>
              <a:t>  </a:t>
            </a:r>
            <a:r>
              <a:rPr lang="en-IN" sz="1000" b="1" dirty="0" smtClean="0">
                <a:solidFill>
                  <a:schemeClr val="bg1"/>
                </a:solidFill>
              </a:rPr>
              <a:t>Food Court</a:t>
            </a:r>
            <a:endParaRPr sz="1000" b="1" dirty="0">
              <a:solidFill>
                <a:schemeClr val="bg1"/>
              </a:solidFill>
            </a:endParaRPr>
          </a:p>
        </p:txBody>
      </p:sp>
      <p:cxnSp>
        <p:nvCxnSpPr>
          <p:cNvPr id="40" name="Straight Connector 39"/>
          <p:cNvCxnSpPr/>
          <p:nvPr/>
        </p:nvCxnSpPr>
        <p:spPr>
          <a:xfrm>
            <a:off x="1133413" y="1619921"/>
            <a:ext cx="7071134"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Google Shape;145;p27"/>
          <p:cNvSpPr/>
          <p:nvPr/>
        </p:nvSpPr>
        <p:spPr>
          <a:xfrm>
            <a:off x="2398774" y="1936603"/>
            <a:ext cx="1091044" cy="519796"/>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US" sz="1000" b="1" dirty="0" err="1" smtClean="0">
                <a:solidFill>
                  <a:schemeClr val="bg1"/>
                </a:solidFill>
              </a:rPr>
              <a:t>Foodgraind,oil</a:t>
            </a:r>
            <a:r>
              <a:rPr lang="en-US" sz="1000" b="1" dirty="0" smtClean="0">
                <a:solidFill>
                  <a:schemeClr val="bg1"/>
                </a:solidFill>
              </a:rPr>
              <a:t> and Masala</a:t>
            </a:r>
            <a:endParaRPr sz="1000" b="1" dirty="0">
              <a:solidFill>
                <a:schemeClr val="bg1"/>
              </a:solidFill>
            </a:endParaRPr>
          </a:p>
        </p:txBody>
      </p:sp>
      <p:sp>
        <p:nvSpPr>
          <p:cNvPr id="42" name="Google Shape;145;p27"/>
          <p:cNvSpPr/>
          <p:nvPr/>
        </p:nvSpPr>
        <p:spPr>
          <a:xfrm>
            <a:off x="4123458" y="1895074"/>
            <a:ext cx="1091044" cy="483367"/>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US" sz="1000" b="1" dirty="0" err="1" smtClean="0">
                <a:solidFill>
                  <a:schemeClr val="bg1"/>
                </a:solidFill>
              </a:rPr>
              <a:t>Bakery,Cake</a:t>
            </a:r>
            <a:r>
              <a:rPr lang="en-US" sz="1000" b="1" dirty="0" smtClean="0">
                <a:solidFill>
                  <a:schemeClr val="bg1"/>
                </a:solidFill>
              </a:rPr>
              <a:t> and Dairy</a:t>
            </a:r>
            <a:endParaRPr sz="1000" b="1" dirty="0">
              <a:solidFill>
                <a:schemeClr val="bg1"/>
              </a:solidFill>
            </a:endParaRPr>
          </a:p>
        </p:txBody>
      </p:sp>
      <p:sp>
        <p:nvSpPr>
          <p:cNvPr id="43" name="Google Shape;145;p27"/>
          <p:cNvSpPr/>
          <p:nvPr/>
        </p:nvSpPr>
        <p:spPr>
          <a:xfrm>
            <a:off x="5984152" y="1941666"/>
            <a:ext cx="1091044" cy="501902"/>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US" sz="1000" b="1" dirty="0" smtClean="0">
                <a:solidFill>
                  <a:schemeClr val="bg1"/>
                </a:solidFill>
              </a:rPr>
              <a:t>Beverages</a:t>
            </a:r>
            <a:endParaRPr sz="1000" b="1" dirty="0">
              <a:solidFill>
                <a:schemeClr val="bg1"/>
              </a:solidFill>
            </a:endParaRPr>
          </a:p>
        </p:txBody>
      </p:sp>
      <p:sp>
        <p:nvSpPr>
          <p:cNvPr id="44" name="Rectangle 43"/>
          <p:cNvSpPr/>
          <p:nvPr/>
        </p:nvSpPr>
        <p:spPr>
          <a:xfrm>
            <a:off x="2267316" y="1295002"/>
            <a:ext cx="2240811" cy="307777"/>
          </a:xfrm>
          <a:prstGeom prst="rect">
            <a:avLst/>
          </a:prstGeom>
        </p:spPr>
        <p:txBody>
          <a:bodyPr wrap="square">
            <a:spAutoFit/>
          </a:bodyPr>
          <a:lstStyle/>
          <a:p>
            <a:r>
              <a:rPr lang="en-US" b="1" dirty="0" smtClean="0"/>
              <a:t>Type of Categories</a:t>
            </a:r>
            <a:endParaRPr lang="en-IN" b="1" dirty="0">
              <a:solidFill>
                <a:schemeClr val="tx1"/>
              </a:solidFill>
            </a:endParaRPr>
          </a:p>
        </p:txBody>
      </p:sp>
      <p:sp>
        <p:nvSpPr>
          <p:cNvPr id="45" name="Rectangle 44"/>
          <p:cNvSpPr/>
          <p:nvPr/>
        </p:nvSpPr>
        <p:spPr>
          <a:xfrm>
            <a:off x="3815687" y="3245390"/>
            <a:ext cx="1583080" cy="491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Cake and Pastries</a:t>
            </a:r>
            <a:endParaRPr lang="en-IN" sz="1000" b="1" dirty="0"/>
          </a:p>
        </p:txBody>
      </p:sp>
      <p:sp>
        <p:nvSpPr>
          <p:cNvPr id="46" name="Rectangle 45"/>
          <p:cNvSpPr/>
          <p:nvPr/>
        </p:nvSpPr>
        <p:spPr>
          <a:xfrm>
            <a:off x="155575" y="3245402"/>
            <a:ext cx="15857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Cake and pastry Delights</a:t>
            </a:r>
            <a:endParaRPr lang="en-IN" sz="1000" b="1" dirty="0"/>
          </a:p>
        </p:txBody>
      </p:sp>
      <p:sp>
        <p:nvSpPr>
          <p:cNvPr id="47" name="Rectangle 46"/>
          <p:cNvSpPr/>
          <p:nvPr/>
        </p:nvSpPr>
        <p:spPr>
          <a:xfrm>
            <a:off x="2002754" y="2776099"/>
            <a:ext cx="15586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err="1" smtClean="0"/>
              <a:t>Aata,Flours</a:t>
            </a:r>
            <a:r>
              <a:rPr lang="en-US" sz="1000" b="1" dirty="0" smtClean="0"/>
              <a:t> and </a:t>
            </a:r>
            <a:r>
              <a:rPr lang="en-US" sz="1000" b="1" dirty="0" err="1" smtClean="0"/>
              <a:t>sooji</a:t>
            </a:r>
            <a:endParaRPr lang="en-IN" sz="1000" b="1" dirty="0"/>
          </a:p>
        </p:txBody>
      </p:sp>
      <p:sp>
        <p:nvSpPr>
          <p:cNvPr id="48" name="Rectangle 47"/>
          <p:cNvSpPr/>
          <p:nvPr/>
        </p:nvSpPr>
        <p:spPr>
          <a:xfrm>
            <a:off x="2002753" y="3184751"/>
            <a:ext cx="1558638" cy="49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err="1" smtClean="0"/>
              <a:t>Daal</a:t>
            </a:r>
            <a:r>
              <a:rPr lang="en-IN" sz="1000" b="1" dirty="0" smtClean="0"/>
              <a:t> and Pulses</a:t>
            </a:r>
            <a:endParaRPr lang="en-IN" sz="1000" b="1" dirty="0"/>
          </a:p>
        </p:txBody>
      </p:sp>
      <p:sp>
        <p:nvSpPr>
          <p:cNvPr id="49" name="Rectangle 48"/>
          <p:cNvSpPr/>
          <p:nvPr/>
        </p:nvSpPr>
        <p:spPr>
          <a:xfrm>
            <a:off x="3815688" y="2765685"/>
            <a:ext cx="1583079" cy="432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Bread and Buns</a:t>
            </a:r>
            <a:endParaRPr lang="en-IN" sz="1000" b="1" dirty="0"/>
          </a:p>
        </p:txBody>
      </p:sp>
      <p:sp>
        <p:nvSpPr>
          <p:cNvPr id="50" name="Rectangle 49"/>
          <p:cNvSpPr/>
          <p:nvPr/>
        </p:nvSpPr>
        <p:spPr>
          <a:xfrm>
            <a:off x="155576" y="2810718"/>
            <a:ext cx="158574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Burgers and  Sandwiches</a:t>
            </a:r>
            <a:endParaRPr lang="en-IN" sz="1000" b="1" dirty="0"/>
          </a:p>
        </p:txBody>
      </p:sp>
      <p:sp>
        <p:nvSpPr>
          <p:cNvPr id="51" name="Google Shape;145;p27"/>
          <p:cNvSpPr/>
          <p:nvPr/>
        </p:nvSpPr>
        <p:spPr>
          <a:xfrm>
            <a:off x="7659025" y="1954497"/>
            <a:ext cx="1091044" cy="501902"/>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lgn="ctr"/>
            <a:r>
              <a:rPr lang="en-US" sz="1000" b="1" dirty="0" smtClean="0">
                <a:solidFill>
                  <a:schemeClr val="bg1"/>
                </a:solidFill>
              </a:rPr>
              <a:t>Beauty and Hygiene</a:t>
            </a:r>
            <a:endParaRPr sz="1000" b="1" dirty="0">
              <a:solidFill>
                <a:schemeClr val="bg1"/>
              </a:solidFill>
            </a:endParaRPr>
          </a:p>
        </p:txBody>
      </p:sp>
      <p:sp>
        <p:nvSpPr>
          <p:cNvPr id="52" name="Rectangle 51"/>
          <p:cNvSpPr/>
          <p:nvPr/>
        </p:nvSpPr>
        <p:spPr>
          <a:xfrm>
            <a:off x="5545704" y="2779568"/>
            <a:ext cx="16748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err="1" smtClean="0"/>
              <a:t>Cofee</a:t>
            </a:r>
            <a:endParaRPr lang="en-IN" sz="1000" b="1" dirty="0"/>
          </a:p>
        </p:txBody>
      </p:sp>
      <p:sp>
        <p:nvSpPr>
          <p:cNvPr id="53" name="Rectangle 52"/>
          <p:cNvSpPr/>
          <p:nvPr/>
        </p:nvSpPr>
        <p:spPr>
          <a:xfrm>
            <a:off x="5545704" y="3198650"/>
            <a:ext cx="1674873" cy="491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Energy Soft Drinks</a:t>
            </a:r>
            <a:endParaRPr lang="en-IN" sz="1000" b="1" dirty="0"/>
          </a:p>
        </p:txBody>
      </p:sp>
      <p:sp>
        <p:nvSpPr>
          <p:cNvPr id="38" name="Down Arrow 37"/>
          <p:cNvSpPr/>
          <p:nvPr/>
        </p:nvSpPr>
        <p:spPr>
          <a:xfrm>
            <a:off x="4508127" y="1153507"/>
            <a:ext cx="320985" cy="295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3" name="Straight Arrow Connector 102"/>
          <p:cNvCxnSpPr/>
          <p:nvPr/>
        </p:nvCxnSpPr>
        <p:spPr>
          <a:xfrm>
            <a:off x="1103044" y="1619921"/>
            <a:ext cx="0" cy="273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0" name="AutoShape 5" descr="Blinkit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115" name="Straight Arrow Connector 114"/>
          <p:cNvCxnSpPr/>
          <p:nvPr/>
        </p:nvCxnSpPr>
        <p:spPr>
          <a:xfrm>
            <a:off x="2782072" y="1717029"/>
            <a:ext cx="0" cy="224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747849" y="1602780"/>
            <a:ext cx="0" cy="2905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6626740" y="1699871"/>
            <a:ext cx="0" cy="224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8194194" y="1668217"/>
            <a:ext cx="0" cy="2734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7367110" y="2810718"/>
            <a:ext cx="1608338" cy="43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Hair Care</a:t>
            </a:r>
            <a:endParaRPr lang="en-IN" sz="1000" b="1" dirty="0"/>
          </a:p>
        </p:txBody>
      </p:sp>
      <p:sp>
        <p:nvSpPr>
          <p:cNvPr id="125" name="Rectangle 124"/>
          <p:cNvSpPr/>
          <p:nvPr/>
        </p:nvSpPr>
        <p:spPr>
          <a:xfrm>
            <a:off x="7356757" y="3351010"/>
            <a:ext cx="16748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err="1" smtClean="0"/>
              <a:t>Makup</a:t>
            </a:r>
            <a:endParaRPr lang="en-IN" sz="1000" b="1" dirty="0"/>
          </a:p>
        </p:txBody>
      </p:sp>
      <p:sp>
        <p:nvSpPr>
          <p:cNvPr id="126" name="Rectangle 125"/>
          <p:cNvSpPr/>
          <p:nvPr/>
        </p:nvSpPr>
        <p:spPr>
          <a:xfrm>
            <a:off x="155574" y="3693910"/>
            <a:ext cx="15857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Hot </a:t>
            </a:r>
            <a:r>
              <a:rPr lang="en-US" sz="1000" b="1" dirty="0" err="1" smtClean="0"/>
              <a:t>Baverages</a:t>
            </a:r>
            <a:endParaRPr lang="en-IN" sz="1000" b="1" dirty="0"/>
          </a:p>
          <a:p>
            <a:endParaRPr lang="en-IN" sz="1000" b="1" dirty="0"/>
          </a:p>
        </p:txBody>
      </p:sp>
      <p:sp>
        <p:nvSpPr>
          <p:cNvPr id="127" name="Rectangle 126"/>
          <p:cNvSpPr/>
          <p:nvPr/>
        </p:nvSpPr>
        <p:spPr>
          <a:xfrm>
            <a:off x="155575" y="4166682"/>
            <a:ext cx="1585748"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000" b="1" dirty="0" smtClean="0"/>
          </a:p>
          <a:p>
            <a:r>
              <a:rPr lang="en-US" sz="1000" b="1" dirty="0" smtClean="0"/>
              <a:t>Rolls Wraps</a:t>
            </a:r>
            <a:endParaRPr lang="en-IN" sz="1000" b="1" dirty="0"/>
          </a:p>
          <a:p>
            <a:endParaRPr lang="en-IN" sz="1000" b="1" dirty="0"/>
          </a:p>
        </p:txBody>
      </p:sp>
      <p:sp>
        <p:nvSpPr>
          <p:cNvPr id="129" name="Rectangle 128"/>
          <p:cNvSpPr/>
          <p:nvPr/>
        </p:nvSpPr>
        <p:spPr>
          <a:xfrm>
            <a:off x="1981607" y="3763124"/>
            <a:ext cx="1558638" cy="49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Dry Fruits</a:t>
            </a:r>
            <a:endParaRPr lang="en-IN" sz="1000" b="1" dirty="0"/>
          </a:p>
        </p:txBody>
      </p:sp>
      <p:sp>
        <p:nvSpPr>
          <p:cNvPr id="130" name="Rectangle 129"/>
          <p:cNvSpPr/>
          <p:nvPr/>
        </p:nvSpPr>
        <p:spPr>
          <a:xfrm>
            <a:off x="1959779" y="4358844"/>
            <a:ext cx="1558637"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Edible oils and Ghee</a:t>
            </a:r>
            <a:endParaRPr lang="en-IN" sz="1000" b="1" dirty="0"/>
          </a:p>
        </p:txBody>
      </p:sp>
      <p:sp>
        <p:nvSpPr>
          <p:cNvPr id="132" name="Rectangle 131"/>
          <p:cNvSpPr/>
          <p:nvPr/>
        </p:nvSpPr>
        <p:spPr>
          <a:xfrm>
            <a:off x="3803562" y="3790884"/>
            <a:ext cx="1558638" cy="491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err="1" smtClean="0"/>
              <a:t>Cookies,Rusk</a:t>
            </a:r>
            <a:r>
              <a:rPr lang="en-IN" sz="1000" b="1" dirty="0" smtClean="0"/>
              <a:t> and </a:t>
            </a:r>
            <a:r>
              <a:rPr lang="en-IN" sz="1000" b="1" dirty="0" err="1" smtClean="0"/>
              <a:t>Khari</a:t>
            </a:r>
            <a:endParaRPr lang="en-IN" sz="1000" b="1" dirty="0"/>
          </a:p>
        </p:txBody>
      </p:sp>
      <p:sp>
        <p:nvSpPr>
          <p:cNvPr id="133" name="Rectangle 132"/>
          <p:cNvSpPr/>
          <p:nvPr/>
        </p:nvSpPr>
        <p:spPr>
          <a:xfrm>
            <a:off x="3815688" y="4358844"/>
            <a:ext cx="1558638" cy="4537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Dairy</a:t>
            </a:r>
            <a:endParaRPr lang="en-IN" sz="1000" b="1" dirty="0"/>
          </a:p>
        </p:txBody>
      </p:sp>
      <p:sp>
        <p:nvSpPr>
          <p:cNvPr id="135" name="Rectangle 134"/>
          <p:cNvSpPr/>
          <p:nvPr/>
        </p:nvSpPr>
        <p:spPr>
          <a:xfrm>
            <a:off x="5545704" y="3759637"/>
            <a:ext cx="1674873" cy="491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Fruit </a:t>
            </a:r>
            <a:r>
              <a:rPr lang="en-IN" sz="1000" b="1" dirty="0" err="1" smtClean="0"/>
              <a:t>juces</a:t>
            </a:r>
            <a:r>
              <a:rPr lang="en-IN" sz="1000" b="1" dirty="0" smtClean="0"/>
              <a:t> and Drinks</a:t>
            </a:r>
            <a:endParaRPr lang="en-IN" sz="1000" b="1" dirty="0"/>
          </a:p>
        </p:txBody>
      </p:sp>
      <p:sp>
        <p:nvSpPr>
          <p:cNvPr id="136" name="Rectangle 135"/>
          <p:cNvSpPr/>
          <p:nvPr/>
        </p:nvSpPr>
        <p:spPr>
          <a:xfrm>
            <a:off x="5545704" y="4320717"/>
            <a:ext cx="1674873" cy="491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Health </a:t>
            </a:r>
            <a:r>
              <a:rPr lang="en-IN" sz="1000" b="1" dirty="0" err="1" smtClean="0"/>
              <a:t>Drink,Supplement</a:t>
            </a:r>
            <a:endParaRPr lang="en-IN" sz="1000" b="1" dirty="0"/>
          </a:p>
        </p:txBody>
      </p:sp>
      <p:sp>
        <p:nvSpPr>
          <p:cNvPr id="137" name="Rectangle 136"/>
          <p:cNvSpPr/>
          <p:nvPr/>
        </p:nvSpPr>
        <p:spPr>
          <a:xfrm>
            <a:off x="7356756" y="3813333"/>
            <a:ext cx="16748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n-NO" sz="1000" b="1" dirty="0" smtClean="0"/>
              <a:t>Skin Care</a:t>
            </a:r>
            <a:endParaRPr lang="nn-NO" sz="1000" b="1" dirty="0"/>
          </a:p>
        </p:txBody>
      </p:sp>
      <p:sp>
        <p:nvSpPr>
          <p:cNvPr id="138" name="Rectangle 137"/>
          <p:cNvSpPr/>
          <p:nvPr/>
        </p:nvSpPr>
        <p:spPr>
          <a:xfrm>
            <a:off x="7367110" y="4320717"/>
            <a:ext cx="1674873"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b="1" dirty="0" smtClean="0"/>
              <a:t>Bath and </a:t>
            </a:r>
            <a:r>
              <a:rPr lang="en-IN" sz="1000" b="1" dirty="0" err="1" smtClean="0"/>
              <a:t>Hadwash</a:t>
            </a:r>
            <a:endParaRPr lang="en-IN" sz="1000" b="1" dirty="0"/>
          </a:p>
        </p:txBody>
      </p:sp>
      <p:pic>
        <p:nvPicPr>
          <p:cNvPr id="141" name="Picture 2" descr="C:\Users\DELL\Desktop\flink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7" y="275805"/>
            <a:ext cx="1385453" cy="3391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89818" y="2418764"/>
            <a:ext cx="3136922" cy="307777"/>
          </a:xfrm>
          <a:prstGeom prst="rect">
            <a:avLst/>
          </a:prstGeom>
          <a:noFill/>
        </p:spPr>
        <p:txBody>
          <a:bodyPr wrap="square" rtlCol="0">
            <a:spAutoFit/>
          </a:bodyPr>
          <a:lstStyle/>
          <a:p>
            <a:r>
              <a:rPr lang="en-US" b="1" dirty="0" smtClean="0"/>
              <a:t>Types of Sub   Categories</a:t>
            </a:r>
            <a:endParaRPr lang="en-IN" b="1" dirty="0"/>
          </a:p>
        </p:txBody>
      </p:sp>
      <p:cxnSp>
        <p:nvCxnSpPr>
          <p:cNvPr id="4" name="Straight Arrow Connector 3"/>
          <p:cNvCxnSpPr/>
          <p:nvPr/>
        </p:nvCxnSpPr>
        <p:spPr>
          <a:xfrm>
            <a:off x="948448" y="2458244"/>
            <a:ext cx="2" cy="2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856912" y="2456399"/>
            <a:ext cx="2" cy="2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743371" y="2438504"/>
            <a:ext cx="2" cy="2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520889" y="2443568"/>
            <a:ext cx="2" cy="2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8205351" y="2477648"/>
            <a:ext cx="2" cy="288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Google Shape;145;p27"/>
          <p:cNvSpPr/>
          <p:nvPr/>
        </p:nvSpPr>
        <p:spPr>
          <a:xfrm>
            <a:off x="4031325" y="542215"/>
            <a:ext cx="1275309" cy="501902"/>
          </a:xfrm>
          <a:custGeom>
            <a:avLst/>
            <a:gdLst/>
            <a:ahLst/>
            <a:cxnLst/>
            <a:rect l="l" t="t" r="r" b="b"/>
            <a:pathLst>
              <a:path w="1782412" h="691328" extrusionOk="0">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FF9406"/>
          </a:solidFill>
          <a:ln>
            <a:noFill/>
          </a:ln>
        </p:spPr>
        <p:txBody>
          <a:bodyPr spcFirstLastPara="1" wrap="square" lIns="45725" tIns="45725" rIns="45725" bIns="45725" anchor="ctr" anchorCtr="0">
            <a:noAutofit/>
          </a:bodyPr>
          <a:lstStyle/>
          <a:p>
            <a:pPr lvl="0"/>
            <a:r>
              <a:rPr lang="en-IN" sz="1000" dirty="0">
                <a:solidFill>
                  <a:schemeClr val="bg1"/>
                </a:solidFill>
              </a:rPr>
              <a:t> </a:t>
            </a:r>
            <a:r>
              <a:rPr lang="en-US" sz="1200" b="1" dirty="0">
                <a:solidFill>
                  <a:schemeClr val="bg1"/>
                </a:solidFill>
              </a:rPr>
              <a:t>CATEGORIES</a:t>
            </a:r>
            <a:endParaRPr sz="1200" b="1"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37524" y="150684"/>
            <a:ext cx="3912660" cy="446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CONTENT STRUCTURE CATEGORY PAGE</a:t>
            </a:r>
            <a:endParaRPr lang="en-IN" b="1" dirty="0"/>
          </a:p>
        </p:txBody>
      </p:sp>
      <p:sp>
        <p:nvSpPr>
          <p:cNvPr id="7" name="TextBox 6"/>
          <p:cNvSpPr txBox="1"/>
          <p:nvPr/>
        </p:nvSpPr>
        <p:spPr>
          <a:xfrm>
            <a:off x="150187" y="872836"/>
            <a:ext cx="7923549" cy="3754874"/>
          </a:xfrm>
          <a:prstGeom prst="rect">
            <a:avLst/>
          </a:prstGeom>
          <a:noFill/>
        </p:spPr>
        <p:txBody>
          <a:bodyPr wrap="square" rtlCol="0">
            <a:spAutoFit/>
          </a:bodyPr>
          <a:lstStyle/>
          <a:p>
            <a:r>
              <a:rPr lang="en-US" b="1" dirty="0" smtClean="0"/>
              <a:t>URL OPTIMIZATION</a:t>
            </a:r>
            <a:r>
              <a:rPr lang="en-US" dirty="0" smtClean="0"/>
              <a:t>: URL Should </a:t>
            </a:r>
            <a:r>
              <a:rPr lang="en-US" dirty="0"/>
              <a:t>be </a:t>
            </a:r>
            <a:r>
              <a:rPr lang="en-US" dirty="0" smtClean="0"/>
              <a:t>simple </a:t>
            </a:r>
            <a:r>
              <a:rPr lang="en-US" dirty="0"/>
              <a:t>and </a:t>
            </a:r>
            <a:r>
              <a:rPr lang="en-IN" dirty="0"/>
              <a:t> relevant keywords that shoppers may use to search for the </a:t>
            </a:r>
            <a:r>
              <a:rPr lang="en-IN" dirty="0" smtClean="0"/>
              <a:t>Category.</a:t>
            </a:r>
            <a:endParaRPr lang="en-US" dirty="0"/>
          </a:p>
          <a:p>
            <a:r>
              <a:rPr lang="en-US" b="1" dirty="0" smtClean="0"/>
              <a:t>flinkit.com/home/categories</a:t>
            </a:r>
          </a:p>
          <a:p>
            <a:endParaRPr lang="en-US" b="1" dirty="0" smtClean="0"/>
          </a:p>
          <a:p>
            <a:r>
              <a:rPr lang="en-IN" b="1" dirty="0"/>
              <a:t>Implement Effective Breadcrumbs:-</a:t>
            </a:r>
            <a:r>
              <a:rPr lang="en-IN" dirty="0"/>
              <a:t>Show the full path to the current page, starting from the </a:t>
            </a:r>
            <a:endParaRPr lang="en-IN" dirty="0" smtClean="0"/>
          </a:p>
          <a:p>
            <a:r>
              <a:rPr lang="en-IN" dirty="0" smtClean="0"/>
              <a:t>home </a:t>
            </a:r>
            <a:r>
              <a:rPr lang="en-IN" dirty="0"/>
              <a:t>page. Use a hyperlinked label for each level</a:t>
            </a:r>
            <a:r>
              <a:rPr lang="en-IN" dirty="0" smtClean="0"/>
              <a:t>.</a:t>
            </a:r>
          </a:p>
          <a:p>
            <a:endParaRPr lang="en-US" dirty="0" smtClean="0"/>
          </a:p>
          <a:p>
            <a:r>
              <a:rPr lang="en-US" b="1" dirty="0" smtClean="0"/>
              <a:t>Example</a:t>
            </a:r>
            <a:r>
              <a:rPr lang="en-US" b="1" dirty="0"/>
              <a:t>:- </a:t>
            </a:r>
            <a:endParaRPr lang="en-US" dirty="0"/>
          </a:p>
          <a:p>
            <a:r>
              <a:rPr lang="en-US" dirty="0" smtClean="0"/>
              <a:t> </a:t>
            </a:r>
            <a:endParaRPr lang="en-US" b="1" dirty="0" smtClean="0"/>
          </a:p>
          <a:p>
            <a:endParaRPr lang="en-US" b="1" dirty="0" smtClean="0"/>
          </a:p>
          <a:p>
            <a:r>
              <a:rPr lang="en-US" b="1" dirty="0" smtClean="0"/>
              <a:t>Header Tag:-</a:t>
            </a:r>
          </a:p>
          <a:p>
            <a:endParaRPr lang="en-US" b="1" dirty="0" smtClean="0"/>
          </a:p>
          <a:p>
            <a:r>
              <a:rPr lang="en-US" b="1" dirty="0" smtClean="0"/>
              <a:t>H1 Tag-  </a:t>
            </a:r>
            <a:r>
              <a:rPr lang="en-IN" dirty="0"/>
              <a:t>Buy Bakery Cakes and Dairy </a:t>
            </a:r>
            <a:r>
              <a:rPr lang="en-IN" dirty="0" smtClean="0"/>
              <a:t>Online</a:t>
            </a:r>
            <a:endParaRPr lang="en-US" dirty="0" smtClean="0"/>
          </a:p>
          <a:p>
            <a:r>
              <a:rPr lang="en-US" dirty="0" smtClean="0"/>
              <a:t>H2  Tag- </a:t>
            </a:r>
            <a:r>
              <a:rPr lang="en-IN" dirty="0" smtClean="0"/>
              <a:t>Bakery</a:t>
            </a:r>
            <a:r>
              <a:rPr lang="en-IN" dirty="0"/>
              <a:t>, Cakes &amp; </a:t>
            </a:r>
            <a:r>
              <a:rPr lang="en-IN" dirty="0" smtClean="0"/>
              <a:t>Dairy</a:t>
            </a:r>
            <a:endParaRPr lang="en-US" dirty="0" smtClean="0"/>
          </a:p>
          <a:p>
            <a:r>
              <a:rPr lang="en-US" dirty="0" smtClean="0"/>
              <a:t>H3 Tag- </a:t>
            </a:r>
            <a:r>
              <a:rPr lang="en-IN" dirty="0" smtClean="0"/>
              <a:t>Bakery Snacks</a:t>
            </a:r>
          </a:p>
          <a:p>
            <a:r>
              <a:rPr lang="en-US" dirty="0" smtClean="0"/>
              <a:t>H4 Tag- </a:t>
            </a:r>
            <a:endParaRPr lang="en-IN" dirty="0"/>
          </a:p>
          <a:p>
            <a:endParaRPr lang="en-US" b="1" dirty="0"/>
          </a:p>
        </p:txBody>
      </p:sp>
      <p:pic>
        <p:nvPicPr>
          <p:cNvPr id="11"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17" y="164545"/>
            <a:ext cx="1160317" cy="28403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153390" y="2442638"/>
            <a:ext cx="1433945" cy="258490"/>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Home Page</a:t>
            </a:r>
            <a:endParaRPr lang="en-US" dirty="0"/>
          </a:p>
          <a:p>
            <a:pPr algn="ctr"/>
            <a:r>
              <a:rPr lang="en-US" dirty="0" smtClean="0"/>
              <a:t> </a:t>
            </a:r>
            <a:endParaRPr lang="en-IN" dirty="0"/>
          </a:p>
        </p:txBody>
      </p:sp>
      <p:sp>
        <p:nvSpPr>
          <p:cNvPr id="20" name="Rectangle 19"/>
          <p:cNvSpPr/>
          <p:nvPr/>
        </p:nvSpPr>
        <p:spPr>
          <a:xfrm>
            <a:off x="5447437" y="2425807"/>
            <a:ext cx="2176894" cy="289008"/>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Bakery, Cakes &amp; Dairy</a:t>
            </a:r>
            <a:endParaRPr lang="en-IN" dirty="0"/>
          </a:p>
        </p:txBody>
      </p:sp>
      <p:sp>
        <p:nvSpPr>
          <p:cNvPr id="21" name="Rectangle 20"/>
          <p:cNvSpPr/>
          <p:nvPr/>
        </p:nvSpPr>
        <p:spPr>
          <a:xfrm>
            <a:off x="3279438" y="2447264"/>
            <a:ext cx="1517072" cy="258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Categories Page</a:t>
            </a:r>
            <a:endParaRPr lang="en-IN" dirty="0"/>
          </a:p>
        </p:txBody>
      </p:sp>
      <p:sp>
        <p:nvSpPr>
          <p:cNvPr id="22" name="Right Arrow 21"/>
          <p:cNvSpPr/>
          <p:nvPr/>
        </p:nvSpPr>
        <p:spPr>
          <a:xfrm flipV="1">
            <a:off x="2737524" y="2540313"/>
            <a:ext cx="452909" cy="117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ight Arrow 22"/>
          <p:cNvSpPr/>
          <p:nvPr/>
        </p:nvSpPr>
        <p:spPr>
          <a:xfrm>
            <a:off x="4910810" y="2495646"/>
            <a:ext cx="452909" cy="161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3757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37524" y="150684"/>
            <a:ext cx="3912660" cy="446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CONTENT STRUCTURE CATEGORY PAGE</a:t>
            </a:r>
            <a:endParaRPr lang="en-IN" b="1" dirty="0"/>
          </a:p>
        </p:txBody>
      </p:sp>
      <p:sp>
        <p:nvSpPr>
          <p:cNvPr id="7" name="TextBox 6"/>
          <p:cNvSpPr txBox="1"/>
          <p:nvPr/>
        </p:nvSpPr>
        <p:spPr>
          <a:xfrm>
            <a:off x="150186" y="881561"/>
            <a:ext cx="7923549" cy="3970318"/>
          </a:xfrm>
          <a:prstGeom prst="rect">
            <a:avLst/>
          </a:prstGeom>
          <a:noFill/>
        </p:spPr>
        <p:txBody>
          <a:bodyPr wrap="square" rtlCol="0">
            <a:spAutoFit/>
          </a:bodyPr>
          <a:lstStyle/>
          <a:p>
            <a:r>
              <a:rPr lang="en-US" dirty="0"/>
              <a:t> </a:t>
            </a:r>
            <a:r>
              <a:rPr lang="en-US" dirty="0" smtClean="0"/>
              <a:t>                                H2 </a:t>
            </a:r>
            <a:r>
              <a:rPr lang="en-US" dirty="0"/>
              <a:t>Tag</a:t>
            </a:r>
            <a:endParaRPr lang="en-US" dirty="0" smtClean="0"/>
          </a:p>
          <a:p>
            <a:endParaRPr lang="en-US" dirty="0" smtClean="0"/>
          </a:p>
          <a:p>
            <a:r>
              <a:rPr lang="en-US" dirty="0" smtClean="0"/>
              <a:t>                                 H3 </a:t>
            </a:r>
            <a:r>
              <a:rPr lang="en-US" dirty="0"/>
              <a:t>Tag</a:t>
            </a:r>
            <a:endParaRPr lang="en-IN" dirty="0"/>
          </a:p>
          <a:p>
            <a:endParaRPr lang="en-US" dirty="0"/>
          </a:p>
          <a:p>
            <a:r>
              <a:rPr lang="en-US" dirty="0" smtClean="0"/>
              <a:t>                              </a:t>
            </a:r>
          </a:p>
          <a:p>
            <a:endParaRPr lang="en-US" dirty="0" smtClean="0"/>
          </a:p>
          <a:p>
            <a:endParaRPr lang="en-US" dirty="0" smtClean="0"/>
          </a:p>
          <a:p>
            <a:endParaRPr lang="en-IN"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IN" b="1" dirty="0"/>
          </a:p>
        </p:txBody>
      </p:sp>
      <p:pic>
        <p:nvPicPr>
          <p:cNvPr id="11"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817" y="164545"/>
            <a:ext cx="1160317" cy="28403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2571894" y="992450"/>
            <a:ext cx="6228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71894" y="1507525"/>
            <a:ext cx="81049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descr="C:\Users\DELL\Desktop\subc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9" y="881561"/>
            <a:ext cx="3013365" cy="397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128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9151" y="604428"/>
            <a:ext cx="8239991" cy="4401205"/>
          </a:xfrm>
          <a:prstGeom prst="rect">
            <a:avLst/>
          </a:prstGeom>
          <a:noFill/>
        </p:spPr>
        <p:txBody>
          <a:bodyPr wrap="square" rtlCol="0">
            <a:spAutoFit/>
          </a:bodyPr>
          <a:lstStyle/>
          <a:p>
            <a:endParaRPr lang="en-US" dirty="0"/>
          </a:p>
          <a:p>
            <a:r>
              <a:rPr lang="en-IN" b="1" dirty="0"/>
              <a:t>ALT:- </a:t>
            </a:r>
            <a:r>
              <a:rPr lang="en-IN" dirty="0"/>
              <a:t>Bakery, Cakes &amp; Dairy </a:t>
            </a:r>
          </a:p>
          <a:p>
            <a:r>
              <a:rPr lang="en-IN" b="1" dirty="0"/>
              <a:t>Title:- </a:t>
            </a:r>
            <a:r>
              <a:rPr lang="en-IN" dirty="0"/>
              <a:t>Category Bakery, Cakes &amp; Dairy</a:t>
            </a:r>
          </a:p>
          <a:p>
            <a:r>
              <a:rPr lang="en-US" b="1" dirty="0"/>
              <a:t>Meta Description:- </a:t>
            </a:r>
            <a:r>
              <a:rPr lang="en-IN" dirty="0"/>
              <a:t>Discover freshly baked breads, delicious cakes, and premium dairy products. Perfect for every occasion – from breakfast to celebrations!</a:t>
            </a:r>
          </a:p>
          <a:p>
            <a:endParaRPr lang="en-US" dirty="0" smtClean="0"/>
          </a:p>
          <a:p>
            <a:endParaRPr lang="en-US" dirty="0" smtClean="0"/>
          </a:p>
          <a:p>
            <a:r>
              <a:rPr lang="en-US" dirty="0" smtClean="0"/>
              <a:t>Optimized Image</a:t>
            </a:r>
          </a:p>
          <a:p>
            <a:r>
              <a:rPr lang="en-US" dirty="0" smtClean="0"/>
              <a:t>With </a:t>
            </a:r>
            <a:r>
              <a:rPr lang="en-US" dirty="0" err="1" smtClean="0"/>
              <a:t>ALT,Title</a:t>
            </a:r>
            <a:r>
              <a:rPr lang="en-US" dirty="0" smtClean="0"/>
              <a:t> &amp;</a:t>
            </a:r>
          </a:p>
          <a:p>
            <a:r>
              <a:rPr lang="en-US" dirty="0" smtClean="0"/>
              <a:t>Description tag</a:t>
            </a:r>
            <a:endParaRPr lang="en-US" dirty="0"/>
          </a:p>
          <a:p>
            <a:endParaRPr lang="en-US" dirty="0" smtClean="0"/>
          </a:p>
          <a:p>
            <a:endParaRPr lang="en-US" dirty="0"/>
          </a:p>
          <a:p>
            <a:endParaRPr lang="en-US" dirty="0" smtClean="0"/>
          </a:p>
          <a:p>
            <a:r>
              <a:rPr lang="en-US" dirty="0" smtClean="0"/>
              <a:t>H3</a:t>
            </a:r>
          </a:p>
          <a:p>
            <a:endParaRPr lang="en-US" b="1" dirty="0"/>
          </a:p>
          <a:p>
            <a:endParaRPr lang="en-US" b="1" dirty="0" smtClean="0"/>
          </a:p>
          <a:p>
            <a:endParaRPr lang="en-US" b="1" dirty="0"/>
          </a:p>
          <a:p>
            <a:endParaRPr lang="en-US" b="1" dirty="0" smtClean="0"/>
          </a:p>
          <a:p>
            <a:endParaRPr lang="en-US" b="1" dirty="0" smtClean="0"/>
          </a:p>
          <a:p>
            <a:endParaRPr lang="en-US" b="1" dirty="0" smtClean="0"/>
          </a:p>
        </p:txBody>
      </p:sp>
      <p:pic>
        <p:nvPicPr>
          <p:cNvPr id="3075" name="Picture 3" descr="C:\Users\DELL\Desktop\bc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618" y="1891145"/>
            <a:ext cx="5798127" cy="28967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DELL\Desktop\flink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048" y="275805"/>
            <a:ext cx="1219198" cy="29844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938647" y="3443919"/>
            <a:ext cx="109797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922318" y="2318237"/>
            <a:ext cx="56284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800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9550" y="505935"/>
            <a:ext cx="8255007" cy="1384995"/>
          </a:xfrm>
          <a:prstGeom prst="rect">
            <a:avLst/>
          </a:prstGeom>
        </p:spPr>
        <p:txBody>
          <a:bodyPr wrap="square">
            <a:spAutoFit/>
          </a:bodyPr>
          <a:lstStyle/>
          <a:p>
            <a:r>
              <a:rPr lang="en-IN" b="1" dirty="0" smtClean="0"/>
              <a:t>ALT:- </a:t>
            </a:r>
            <a:r>
              <a:rPr lang="en-IN" dirty="0" smtClean="0"/>
              <a:t>Bakery</a:t>
            </a:r>
            <a:r>
              <a:rPr lang="en-IN" dirty="0"/>
              <a:t>, Cakes &amp; </a:t>
            </a:r>
            <a:r>
              <a:rPr lang="en-IN" dirty="0" smtClean="0"/>
              <a:t>Dairy </a:t>
            </a:r>
          </a:p>
          <a:p>
            <a:r>
              <a:rPr lang="en-IN" b="1" dirty="0" smtClean="0"/>
              <a:t>Title:- </a:t>
            </a:r>
            <a:r>
              <a:rPr lang="en-IN" dirty="0" smtClean="0"/>
              <a:t>Category Bakery</a:t>
            </a:r>
            <a:r>
              <a:rPr lang="en-IN" dirty="0"/>
              <a:t>, Cakes &amp; </a:t>
            </a:r>
            <a:r>
              <a:rPr lang="en-IN" dirty="0" smtClean="0"/>
              <a:t>Dairy</a:t>
            </a:r>
          </a:p>
          <a:p>
            <a:r>
              <a:rPr lang="en-US" b="1" dirty="0" smtClean="0"/>
              <a:t>Meta Description:- </a:t>
            </a:r>
            <a:r>
              <a:rPr lang="en-IN" dirty="0"/>
              <a:t>Discover freshly baked breads, delicious </a:t>
            </a:r>
            <a:r>
              <a:rPr lang="en-IN" dirty="0" smtClean="0"/>
              <a:t>cakes, and </a:t>
            </a:r>
            <a:r>
              <a:rPr lang="en-IN" dirty="0"/>
              <a:t>premium dairy products. Perfect for every occasion – from breakfast to celebrations</a:t>
            </a:r>
            <a:r>
              <a:rPr lang="en-IN" dirty="0" smtClean="0"/>
              <a:t>!</a:t>
            </a:r>
          </a:p>
          <a:p>
            <a:endParaRPr lang="en-US" dirty="0" smtClean="0"/>
          </a:p>
          <a:p>
            <a:r>
              <a:rPr lang="en-US" b="1" dirty="0" smtClean="0"/>
              <a:t>Page Footer</a:t>
            </a:r>
            <a:r>
              <a:rPr lang="en-US" dirty="0" smtClean="0"/>
              <a:t>:- Page footer use proper useful links social media links and app download links and etc.</a:t>
            </a:r>
            <a:endParaRPr lang="en-US" dirty="0"/>
          </a:p>
        </p:txBody>
      </p:sp>
      <p:pic>
        <p:nvPicPr>
          <p:cNvPr id="6" name="Picture 3" descr="C:\Users\DELL\Desktop\FOO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50" y="2202873"/>
            <a:ext cx="8154344" cy="2709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DELL\Desktop\flink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75" y="106231"/>
            <a:ext cx="1115290" cy="273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2374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4981" y="978781"/>
            <a:ext cx="7923549" cy="3970318"/>
          </a:xfrm>
          <a:prstGeom prst="rect">
            <a:avLst/>
          </a:prstGeom>
          <a:noFill/>
        </p:spPr>
        <p:txBody>
          <a:bodyPr wrap="square" rtlCol="0">
            <a:spAutoFit/>
          </a:bodyPr>
          <a:lstStyle/>
          <a:p>
            <a:r>
              <a:rPr lang="en-US" b="1" dirty="0" smtClean="0"/>
              <a:t>URL OPTIMIZATION</a:t>
            </a:r>
            <a:r>
              <a:rPr lang="en-US" dirty="0" smtClean="0"/>
              <a:t>: URL Should </a:t>
            </a:r>
            <a:r>
              <a:rPr lang="en-US" dirty="0"/>
              <a:t>be </a:t>
            </a:r>
            <a:r>
              <a:rPr lang="en-US" dirty="0" smtClean="0"/>
              <a:t>simple </a:t>
            </a:r>
            <a:r>
              <a:rPr lang="en-US" dirty="0"/>
              <a:t>and </a:t>
            </a:r>
            <a:r>
              <a:rPr lang="en-IN" dirty="0"/>
              <a:t> relevant keywords that shoppers may use to search for the </a:t>
            </a:r>
            <a:r>
              <a:rPr lang="en-IN" dirty="0" smtClean="0"/>
              <a:t>product</a:t>
            </a:r>
            <a:endParaRPr lang="en-US" dirty="0"/>
          </a:p>
          <a:p>
            <a:r>
              <a:rPr lang="en-US" b="1" dirty="0"/>
              <a:t>flinkit.com/home/Bakery Cake and Dairy/Dairy/ </a:t>
            </a:r>
            <a:r>
              <a:rPr lang="en-IN" b="1" dirty="0"/>
              <a:t>Buttermilk &amp; </a:t>
            </a:r>
            <a:r>
              <a:rPr lang="en-IN" b="1" dirty="0" err="1" smtClean="0"/>
              <a:t>lassi</a:t>
            </a:r>
            <a:endParaRPr lang="en-IN" b="1" dirty="0" smtClean="0"/>
          </a:p>
          <a:p>
            <a:endParaRPr lang="en-US" b="1" dirty="0"/>
          </a:p>
          <a:p>
            <a:r>
              <a:rPr lang="en-IN" b="1" dirty="0"/>
              <a:t>Implement Effective Breadcrumbs:-</a:t>
            </a:r>
            <a:r>
              <a:rPr lang="en-IN" dirty="0"/>
              <a:t>Show the full path to the current page, starting from the home page. Use a hyperlinked label for each level.</a:t>
            </a:r>
            <a:endParaRPr lang="en-US" dirty="0"/>
          </a:p>
          <a:p>
            <a:endParaRPr lang="en-US" dirty="0"/>
          </a:p>
          <a:p>
            <a:r>
              <a:rPr lang="en-US" dirty="0"/>
              <a:t>Home Page -&gt; Category Bakery, Cake &amp; Dairy-&gt;Sub Category </a:t>
            </a:r>
            <a:r>
              <a:rPr lang="en-IN" dirty="0"/>
              <a:t>Dairy-&gt;</a:t>
            </a:r>
            <a:r>
              <a:rPr lang="en-IN" b="1" dirty="0"/>
              <a:t>Product Buttermilk &amp; </a:t>
            </a:r>
            <a:r>
              <a:rPr lang="en-IN" b="1" dirty="0" err="1" smtClean="0"/>
              <a:t>lassi</a:t>
            </a:r>
            <a:endParaRPr lang="en-IN" b="1" dirty="0"/>
          </a:p>
          <a:p>
            <a:endParaRPr lang="en-US" b="1" dirty="0"/>
          </a:p>
          <a:p>
            <a:r>
              <a:rPr lang="en-IN" b="1" dirty="0"/>
              <a:t>Title tag: </a:t>
            </a:r>
            <a:r>
              <a:rPr lang="en-IN" dirty="0"/>
              <a:t>Have a clear </a:t>
            </a:r>
            <a:r>
              <a:rPr lang="en-IN" dirty="0" smtClean="0"/>
              <a:t>Product page </a:t>
            </a:r>
            <a:r>
              <a:rPr lang="en-IN" dirty="0"/>
              <a:t>title tag. That will be appear in all </a:t>
            </a:r>
            <a:r>
              <a:rPr lang="en-IN" dirty="0" smtClean="0"/>
              <a:t>sub category page </a:t>
            </a:r>
            <a:r>
              <a:rPr lang="en-IN" dirty="0"/>
              <a:t>in same </a:t>
            </a:r>
            <a:r>
              <a:rPr lang="en-IN" dirty="0" smtClean="0"/>
              <a:t>category.</a:t>
            </a:r>
            <a:endParaRPr lang="en-IN" dirty="0"/>
          </a:p>
          <a:p>
            <a:endParaRPr lang="en-US" b="1" dirty="0"/>
          </a:p>
          <a:p>
            <a:r>
              <a:rPr lang="en-US" b="1" dirty="0" smtClean="0"/>
              <a:t>Dairy product </a:t>
            </a:r>
            <a:r>
              <a:rPr lang="en-IN" b="1" dirty="0"/>
              <a:t>Buttermilk &amp; </a:t>
            </a:r>
            <a:r>
              <a:rPr lang="en-IN" b="1" dirty="0" err="1" smtClean="0"/>
              <a:t>lassi</a:t>
            </a:r>
            <a:endParaRPr lang="en-IN" b="1" dirty="0" smtClean="0"/>
          </a:p>
          <a:p>
            <a:r>
              <a:rPr lang="en-US" b="1" dirty="0" smtClean="0"/>
              <a:t>Header Tag</a:t>
            </a:r>
            <a:endParaRPr lang="en-US" b="1" dirty="0"/>
          </a:p>
          <a:p>
            <a:r>
              <a:rPr lang="en-US" dirty="0" smtClean="0"/>
              <a:t>H1 Tag-</a:t>
            </a:r>
            <a:r>
              <a:rPr lang="en-IN" dirty="0" err="1" smtClean="0"/>
              <a:t>Cavins</a:t>
            </a:r>
            <a:r>
              <a:rPr lang="en-IN" dirty="0" smtClean="0"/>
              <a:t> </a:t>
            </a:r>
            <a:r>
              <a:rPr lang="en-IN" dirty="0"/>
              <a:t>Masala </a:t>
            </a:r>
            <a:r>
              <a:rPr lang="en-IN" dirty="0" err="1"/>
              <a:t>Chaasa</a:t>
            </a:r>
            <a:r>
              <a:rPr lang="en-IN" dirty="0"/>
              <a:t> - With Zinc, Vitamin A &amp; D Added, Supports Immunity, 180 </a:t>
            </a:r>
            <a:r>
              <a:rPr lang="en-IN" dirty="0" smtClean="0"/>
              <a:t>ml</a:t>
            </a:r>
            <a:r>
              <a:rPr lang="en-IN" b="1" dirty="0" smtClean="0"/>
              <a:t>i</a:t>
            </a:r>
            <a:endParaRPr lang="en-US" dirty="0"/>
          </a:p>
          <a:p>
            <a:r>
              <a:rPr lang="en-US" dirty="0" smtClean="0"/>
              <a:t>H2 Tag-</a:t>
            </a:r>
            <a:r>
              <a:rPr lang="en-IN" dirty="0" err="1" smtClean="0"/>
              <a:t>Cavins</a:t>
            </a:r>
            <a:r>
              <a:rPr lang="en-IN" dirty="0" smtClean="0"/>
              <a:t> </a:t>
            </a:r>
            <a:r>
              <a:rPr lang="en-IN" dirty="0"/>
              <a:t>Masala </a:t>
            </a:r>
            <a:r>
              <a:rPr lang="en-IN" dirty="0" err="1"/>
              <a:t>Chaasa</a:t>
            </a:r>
            <a:r>
              <a:rPr lang="en-IN" dirty="0"/>
              <a:t> - With Zinc, Vitamin A &amp; D Added, Supports </a:t>
            </a:r>
            <a:r>
              <a:rPr lang="en-IN" dirty="0" smtClean="0"/>
              <a:t>Immunity&lt;H2&gt;</a:t>
            </a:r>
          </a:p>
          <a:p>
            <a:endParaRPr lang="en-US" dirty="0"/>
          </a:p>
        </p:txBody>
      </p:sp>
      <p:sp>
        <p:nvSpPr>
          <p:cNvPr id="6" name="Rectangle 5"/>
          <p:cNvSpPr/>
          <p:nvPr/>
        </p:nvSpPr>
        <p:spPr>
          <a:xfrm>
            <a:off x="2446577" y="106231"/>
            <a:ext cx="3912660" cy="365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CONTENT STRUCTURE PRODUCT PAGE</a:t>
            </a:r>
            <a:endParaRPr lang="en-IN" b="1" dirty="0"/>
          </a:p>
        </p:txBody>
      </p:sp>
      <p:pic>
        <p:nvPicPr>
          <p:cNvPr id="4" name="Picture 2" descr="C:\Users\DELL\Desktop\flinkit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96" y="106231"/>
            <a:ext cx="1385453" cy="33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745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ELL\Desktop\p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707" y="817527"/>
            <a:ext cx="2684557" cy="259069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DELL\Desktop\pro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112" y="873978"/>
            <a:ext cx="3035754" cy="31473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DELL\Desktop\satarpoin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9067" y="4775526"/>
            <a:ext cx="903455" cy="27037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37031" y="4553460"/>
            <a:ext cx="901621" cy="492443"/>
          </a:xfrm>
          <a:prstGeom prst="rect">
            <a:avLst/>
          </a:prstGeom>
          <a:noFill/>
        </p:spPr>
        <p:txBody>
          <a:bodyPr wrap="square" rtlCol="0">
            <a:spAutoFit/>
          </a:bodyPr>
          <a:lstStyle/>
          <a:p>
            <a:r>
              <a:rPr lang="en-US" b="1" dirty="0" smtClean="0"/>
              <a:t>    </a:t>
            </a:r>
            <a:r>
              <a:rPr lang="en-US" sz="1200" b="1" dirty="0" smtClean="0"/>
              <a:t>Reviews:-  </a:t>
            </a:r>
            <a:endParaRPr lang="en-IN" sz="1200" b="1" dirty="0"/>
          </a:p>
        </p:txBody>
      </p:sp>
      <p:sp>
        <p:nvSpPr>
          <p:cNvPr id="3" name="TextBox 2"/>
          <p:cNvSpPr txBox="1"/>
          <p:nvPr/>
        </p:nvSpPr>
        <p:spPr>
          <a:xfrm>
            <a:off x="342900" y="945573"/>
            <a:ext cx="1163782" cy="1815882"/>
          </a:xfrm>
          <a:prstGeom prst="rect">
            <a:avLst/>
          </a:prstGeom>
          <a:noFill/>
        </p:spPr>
        <p:txBody>
          <a:bodyPr wrap="square" rtlCol="0">
            <a:spAutoFit/>
          </a:bodyPr>
          <a:lstStyle/>
          <a:p>
            <a:endParaRPr lang="en-US" dirty="0" smtClean="0"/>
          </a:p>
          <a:p>
            <a:r>
              <a:rPr lang="en-US" dirty="0" smtClean="0"/>
              <a:t>Optimized Image</a:t>
            </a:r>
          </a:p>
          <a:p>
            <a:r>
              <a:rPr lang="en-US" dirty="0" smtClean="0"/>
              <a:t>With </a:t>
            </a:r>
            <a:r>
              <a:rPr lang="en-US" dirty="0" err="1" smtClean="0"/>
              <a:t>ALT,Title</a:t>
            </a:r>
            <a:r>
              <a:rPr lang="en-US" dirty="0" smtClean="0"/>
              <a:t> and Descriptions tag</a:t>
            </a:r>
            <a:endParaRPr lang="en-IN" dirty="0"/>
          </a:p>
        </p:txBody>
      </p:sp>
      <p:cxnSp>
        <p:nvCxnSpPr>
          <p:cNvPr id="5" name="Straight Arrow Connector 4"/>
          <p:cNvCxnSpPr/>
          <p:nvPr/>
        </p:nvCxnSpPr>
        <p:spPr>
          <a:xfrm>
            <a:off x="1249685" y="1662545"/>
            <a:ext cx="5139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10991" y="1153391"/>
            <a:ext cx="488373" cy="523220"/>
          </a:xfrm>
          <a:prstGeom prst="rect">
            <a:avLst/>
          </a:prstGeom>
          <a:noFill/>
        </p:spPr>
        <p:txBody>
          <a:bodyPr wrap="square" rtlCol="0">
            <a:spAutoFit/>
          </a:bodyPr>
          <a:lstStyle/>
          <a:p>
            <a:r>
              <a:rPr lang="en-US" dirty="0" smtClean="0"/>
              <a:t>H1 Tag</a:t>
            </a:r>
            <a:endParaRPr lang="en-IN" dirty="0"/>
          </a:p>
        </p:txBody>
      </p:sp>
      <p:cxnSp>
        <p:nvCxnSpPr>
          <p:cNvPr id="12" name="Straight Arrow Connector 11"/>
          <p:cNvCxnSpPr/>
          <p:nvPr/>
        </p:nvCxnSpPr>
        <p:spPr>
          <a:xfrm>
            <a:off x="5133119" y="1411537"/>
            <a:ext cx="5139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170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2764</TotalTime>
  <Words>1416</Words>
  <Application>Microsoft Office PowerPoint</Application>
  <PresentationFormat>On-screen Show (16:9)</PresentationFormat>
  <Paragraphs>287</Paragraphs>
  <Slides>25</Slides>
  <Notes>3</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Url Optimization (2) Meta tag meta description  (3) Header Tag  (3) Image optimization ALT, title and description  (4) Interlink and external link (5) Content quality  (6) Keyword density (7) Site Speed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315</cp:revision>
  <dcterms:modified xsi:type="dcterms:W3CDTF">2025-07-25T07:28:39Z</dcterms:modified>
</cp:coreProperties>
</file>